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4" r:id="rId9"/>
    <p:sldId id="265"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8" d="100"/>
          <a:sy n="98" d="100"/>
        </p:scale>
        <p:origin x="12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66485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creativecommons.org/licenses/by-nc-sa/3.0/" TargetMode="External"/><Relationship Id="rId5" Type="http://schemas.openxmlformats.org/officeDocument/2006/relationships/hyperlink" Target="https://scientistcafe.com/2018/08/28/workshop_2018sep"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hyperlink" Target="https://indjst.org/articles/hitek-pre-processing-for-speech-and-text-nlp" TargetMode="External"/><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 y="0"/>
            <a:ext cx="14630400" cy="8229600"/>
          </a:xfrm>
          <a:prstGeom prst="rect">
            <a:avLst/>
          </a:prstGeom>
        </p:spPr>
      </p:pic>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80190" y="754975"/>
            <a:ext cx="7556421" cy="3912870"/>
          </a:xfrm>
          <a:prstGeom prst="rect">
            <a:avLst/>
          </a:prstGeom>
          <a:noFill/>
          <a:ln/>
        </p:spPr>
        <p:txBody>
          <a:bodyPr wrap="square" rtlCol="0" anchor="t"/>
          <a:lstStyle/>
          <a:p>
            <a:pPr marL="0" indent="0">
              <a:lnSpc>
                <a:spcPts val="7702"/>
              </a:lnSpc>
              <a:buNone/>
            </a:pPr>
            <a:r>
              <a:rPr lang="en-US" sz="6162" dirty="0">
                <a:solidFill>
                  <a:srgbClr val="B380FF"/>
                </a:solidFill>
                <a:latin typeface="Sora" pitchFamily="34" charset="0"/>
                <a:ea typeface="Sora" pitchFamily="34" charset="-122"/>
                <a:cs typeface="Sora" pitchFamily="34" charset="-120"/>
              </a:rPr>
              <a:t>SMS Spam Classifier: A Machine Learning Project</a:t>
            </a:r>
            <a:endParaRPr lang="en-US" sz="6162" dirty="0"/>
          </a:p>
        </p:txBody>
      </p:sp>
      <p:sp>
        <p:nvSpPr>
          <p:cNvPr id="6" name="Text 2"/>
          <p:cNvSpPr/>
          <p:nvPr/>
        </p:nvSpPr>
        <p:spPr>
          <a:xfrm>
            <a:off x="6280190" y="5008007"/>
            <a:ext cx="7556421" cy="1814513"/>
          </a:xfrm>
          <a:prstGeom prst="rect">
            <a:avLst/>
          </a:prstGeom>
          <a:noFill/>
          <a:ln/>
        </p:spPr>
        <p:txBody>
          <a:bodyPr wrap="square" rtlCol="0" anchor="t"/>
          <a:lstStyle/>
          <a:p>
            <a:pPr marL="0" indent="0">
              <a:lnSpc>
                <a:spcPts val="2858"/>
              </a:lnSpc>
              <a:buNone/>
            </a:pPr>
            <a:r>
              <a:rPr lang="en-US" sz="1786" dirty="0">
                <a:solidFill>
                  <a:srgbClr val="E0D6DE"/>
                </a:solidFill>
                <a:latin typeface="Noto Sans TC" pitchFamily="34" charset="0"/>
                <a:ea typeface="Noto Sans TC" pitchFamily="34" charset="-122"/>
                <a:cs typeface="Noto Sans TC" pitchFamily="34" charset="-120"/>
              </a:rPr>
              <a:t>Welcome to the presentation of our SMS Spam Classifier project. This project aims to tackle the ever-growing problem of spam messages flooding our inboxes. We'll delve into the intricacies of how we built a machine learning model to automatically identify and filter spam messages, saving users time and frustration.</a:t>
            </a:r>
            <a:endParaRPr lang="en-US" sz="1786" dirty="0"/>
          </a:p>
        </p:txBody>
      </p:sp>
      <p:sp>
        <p:nvSpPr>
          <p:cNvPr id="7" name="Shape 3"/>
          <p:cNvSpPr/>
          <p:nvPr/>
        </p:nvSpPr>
        <p:spPr>
          <a:xfrm>
            <a:off x="6280190" y="7094577"/>
            <a:ext cx="362903" cy="362903"/>
          </a:xfrm>
          <a:prstGeom prst="roundRect">
            <a:avLst>
              <a:gd name="adj" fmla="val 25194296"/>
            </a:avLst>
          </a:prstGeom>
          <a:noFill/>
          <a:ln w="7620">
            <a:solidFill>
              <a:srgbClr val="FFFFFF"/>
            </a:solidFill>
            <a:prstDash val="solid"/>
          </a:ln>
        </p:spPr>
        <p:txBody>
          <a:bodyPr/>
          <a:lstStyle/>
          <a:p>
            <a:endParaRPr lang="en-IN"/>
          </a:p>
        </p:txBody>
      </p:sp>
      <p:sp>
        <p:nvSpPr>
          <p:cNvPr id="9" name="Text 4"/>
          <p:cNvSpPr/>
          <p:nvPr/>
        </p:nvSpPr>
        <p:spPr>
          <a:xfrm>
            <a:off x="6756440" y="7077670"/>
            <a:ext cx="2011442" cy="396835"/>
          </a:xfrm>
          <a:prstGeom prst="rect">
            <a:avLst/>
          </a:prstGeom>
          <a:noFill/>
          <a:ln/>
        </p:spPr>
        <p:txBody>
          <a:bodyPr wrap="none" rtlCol="0" anchor="t"/>
          <a:lstStyle/>
          <a:p>
            <a:pPr marL="0" indent="0" algn="l">
              <a:lnSpc>
                <a:spcPts val="3126"/>
              </a:lnSpc>
              <a:buNone/>
            </a:pPr>
            <a:endParaRPr lang="en-US" sz="2233"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9939" y="19878"/>
            <a:ext cx="14630400" cy="8229600"/>
          </a:xfrm>
          <a:prstGeom prst="rect">
            <a:avLst/>
          </a:prstGeom>
          <a:solidFill>
            <a:srgbClr val="07070C"/>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2392323"/>
          </a:xfrm>
          <a:prstGeom prst="rect">
            <a:avLst/>
          </a:prstGeom>
        </p:spPr>
      </p:pic>
      <p:sp>
        <p:nvSpPr>
          <p:cNvPr id="5" name="Text 1"/>
          <p:cNvSpPr/>
          <p:nvPr/>
        </p:nvSpPr>
        <p:spPr>
          <a:xfrm>
            <a:off x="987504" y="3072289"/>
            <a:ext cx="8704421" cy="598051"/>
          </a:xfrm>
          <a:prstGeom prst="rect">
            <a:avLst/>
          </a:prstGeom>
          <a:noFill/>
          <a:ln/>
        </p:spPr>
        <p:txBody>
          <a:bodyPr wrap="none" rtlCol="0" anchor="t"/>
          <a:lstStyle/>
          <a:p>
            <a:pPr marL="0" indent="0">
              <a:lnSpc>
                <a:spcPts val="4709"/>
              </a:lnSpc>
              <a:buNone/>
            </a:pPr>
            <a:r>
              <a:rPr lang="en-US" sz="3767" dirty="0">
                <a:solidFill>
                  <a:srgbClr val="B380FF"/>
                </a:solidFill>
                <a:latin typeface="Sora" pitchFamily="34" charset="0"/>
                <a:ea typeface="Sora" pitchFamily="34" charset="-122"/>
                <a:cs typeface="Sora" pitchFamily="34" charset="-120"/>
              </a:rPr>
              <a:t>Overview of the Problem Statement</a:t>
            </a:r>
            <a:endParaRPr lang="en-US" sz="3767" dirty="0"/>
          </a:p>
        </p:txBody>
      </p:sp>
      <p:sp>
        <p:nvSpPr>
          <p:cNvPr id="6" name="Shape 2"/>
          <p:cNvSpPr/>
          <p:nvPr/>
        </p:nvSpPr>
        <p:spPr>
          <a:xfrm>
            <a:off x="987504" y="4172664"/>
            <a:ext cx="430530" cy="430530"/>
          </a:xfrm>
          <a:prstGeom prst="roundRect">
            <a:avLst>
              <a:gd name="adj" fmla="val 8002"/>
            </a:avLst>
          </a:prstGeom>
          <a:solidFill>
            <a:srgbClr val="26262B"/>
          </a:solidFill>
          <a:ln/>
        </p:spPr>
        <p:txBody>
          <a:bodyPr/>
          <a:lstStyle/>
          <a:p>
            <a:endParaRPr lang="en-IN"/>
          </a:p>
        </p:txBody>
      </p:sp>
      <p:sp>
        <p:nvSpPr>
          <p:cNvPr id="7" name="Text 3"/>
          <p:cNvSpPr/>
          <p:nvPr/>
        </p:nvSpPr>
        <p:spPr>
          <a:xfrm>
            <a:off x="1142048" y="4244340"/>
            <a:ext cx="121444" cy="287060"/>
          </a:xfrm>
          <a:prstGeom prst="rect">
            <a:avLst/>
          </a:prstGeom>
          <a:noFill/>
          <a:ln/>
        </p:spPr>
        <p:txBody>
          <a:bodyPr wrap="none" rtlCol="0" anchor="t"/>
          <a:lstStyle/>
          <a:p>
            <a:pPr marL="0" indent="0" algn="ctr">
              <a:lnSpc>
                <a:spcPts val="2260"/>
              </a:lnSpc>
              <a:buNone/>
            </a:pPr>
            <a:r>
              <a:rPr lang="en-US" sz="2260" dirty="0">
                <a:solidFill>
                  <a:srgbClr val="E0D6DE"/>
                </a:solidFill>
                <a:latin typeface="Sora" pitchFamily="34" charset="0"/>
                <a:ea typeface="Sora" pitchFamily="34" charset="-122"/>
                <a:cs typeface="Sora" pitchFamily="34" charset="-120"/>
              </a:rPr>
              <a:t>1</a:t>
            </a:r>
            <a:endParaRPr lang="en-US" sz="2260" dirty="0"/>
          </a:p>
        </p:txBody>
      </p:sp>
      <p:sp>
        <p:nvSpPr>
          <p:cNvPr id="8" name="Text 4"/>
          <p:cNvSpPr/>
          <p:nvPr/>
        </p:nvSpPr>
        <p:spPr>
          <a:xfrm>
            <a:off x="1609368" y="4172664"/>
            <a:ext cx="2392323" cy="298966"/>
          </a:xfrm>
          <a:prstGeom prst="rect">
            <a:avLst/>
          </a:prstGeom>
          <a:noFill/>
          <a:ln/>
        </p:spPr>
        <p:txBody>
          <a:bodyPr wrap="none" rtlCol="0" anchor="t"/>
          <a:lstStyle/>
          <a:p>
            <a:pPr marL="0" indent="0">
              <a:lnSpc>
                <a:spcPts val="2355"/>
              </a:lnSpc>
              <a:buNone/>
            </a:pPr>
            <a:r>
              <a:rPr lang="en-US" sz="1884" dirty="0">
                <a:solidFill>
                  <a:srgbClr val="E0D6DE"/>
                </a:solidFill>
                <a:latin typeface="Sora" pitchFamily="34" charset="0"/>
                <a:ea typeface="Sora" pitchFamily="34" charset="-122"/>
                <a:cs typeface="Sora" pitchFamily="34" charset="-120"/>
              </a:rPr>
              <a:t>Irritating Spam</a:t>
            </a:r>
            <a:endParaRPr lang="en-US" sz="1884" dirty="0"/>
          </a:p>
        </p:txBody>
      </p:sp>
      <p:sp>
        <p:nvSpPr>
          <p:cNvPr id="9" name="Text 5"/>
          <p:cNvSpPr/>
          <p:nvPr/>
        </p:nvSpPr>
        <p:spPr>
          <a:xfrm>
            <a:off x="1609368" y="4586407"/>
            <a:ext cx="5610225" cy="1224439"/>
          </a:xfrm>
          <a:prstGeom prst="rect">
            <a:avLst/>
          </a:prstGeom>
          <a:noFill/>
          <a:ln/>
        </p:spPr>
        <p:txBody>
          <a:bodyPr wrap="square" rtlCol="0" anchor="t"/>
          <a:lstStyle/>
          <a:p>
            <a:pPr marL="0" indent="0">
              <a:lnSpc>
                <a:spcPts val="2411"/>
              </a:lnSpc>
              <a:buNone/>
            </a:pPr>
            <a:r>
              <a:rPr lang="en-US" sz="1507" dirty="0">
                <a:solidFill>
                  <a:srgbClr val="E0D6DE"/>
                </a:solidFill>
                <a:latin typeface="Noto Sans TC" pitchFamily="34" charset="0"/>
                <a:ea typeface="Noto Sans TC" pitchFamily="34" charset="-122"/>
                <a:cs typeface="Noto Sans TC" pitchFamily="34" charset="-120"/>
              </a:rPr>
              <a:t>Spam messages have become a pervasive issue in our digital lives. These unwanted messages can range from promotional emails to phishing scams, often containing deceptive content and malicious links.</a:t>
            </a:r>
            <a:endParaRPr lang="en-US" sz="1507" dirty="0"/>
          </a:p>
        </p:txBody>
      </p:sp>
      <p:sp>
        <p:nvSpPr>
          <p:cNvPr id="10" name="Shape 6"/>
          <p:cNvSpPr/>
          <p:nvPr/>
        </p:nvSpPr>
        <p:spPr>
          <a:xfrm>
            <a:off x="7410926" y="4172664"/>
            <a:ext cx="430530" cy="430530"/>
          </a:xfrm>
          <a:prstGeom prst="roundRect">
            <a:avLst>
              <a:gd name="adj" fmla="val 8002"/>
            </a:avLst>
          </a:prstGeom>
          <a:solidFill>
            <a:srgbClr val="26262B"/>
          </a:solidFill>
          <a:ln/>
        </p:spPr>
        <p:txBody>
          <a:bodyPr/>
          <a:lstStyle/>
          <a:p>
            <a:endParaRPr lang="en-IN"/>
          </a:p>
        </p:txBody>
      </p:sp>
      <p:sp>
        <p:nvSpPr>
          <p:cNvPr id="11" name="Text 7"/>
          <p:cNvSpPr/>
          <p:nvPr/>
        </p:nvSpPr>
        <p:spPr>
          <a:xfrm>
            <a:off x="7536775" y="4244340"/>
            <a:ext cx="178832" cy="287060"/>
          </a:xfrm>
          <a:prstGeom prst="rect">
            <a:avLst/>
          </a:prstGeom>
          <a:noFill/>
          <a:ln/>
        </p:spPr>
        <p:txBody>
          <a:bodyPr wrap="none" rtlCol="0" anchor="t"/>
          <a:lstStyle/>
          <a:p>
            <a:pPr marL="0" indent="0" algn="ctr">
              <a:lnSpc>
                <a:spcPts val="2260"/>
              </a:lnSpc>
              <a:buNone/>
            </a:pPr>
            <a:r>
              <a:rPr lang="en-US" sz="2260" dirty="0">
                <a:solidFill>
                  <a:srgbClr val="E0D6DE"/>
                </a:solidFill>
                <a:latin typeface="Sora" pitchFamily="34" charset="0"/>
                <a:ea typeface="Sora" pitchFamily="34" charset="-122"/>
                <a:cs typeface="Sora" pitchFamily="34" charset="-120"/>
              </a:rPr>
              <a:t>2</a:t>
            </a:r>
            <a:endParaRPr lang="en-US" sz="2260" dirty="0"/>
          </a:p>
        </p:txBody>
      </p:sp>
      <p:sp>
        <p:nvSpPr>
          <p:cNvPr id="12" name="Text 8"/>
          <p:cNvSpPr/>
          <p:nvPr/>
        </p:nvSpPr>
        <p:spPr>
          <a:xfrm>
            <a:off x="8032790" y="4172664"/>
            <a:ext cx="2392323" cy="298966"/>
          </a:xfrm>
          <a:prstGeom prst="rect">
            <a:avLst/>
          </a:prstGeom>
          <a:noFill/>
          <a:ln/>
        </p:spPr>
        <p:txBody>
          <a:bodyPr wrap="none" rtlCol="0" anchor="t"/>
          <a:lstStyle/>
          <a:p>
            <a:pPr marL="0" indent="0">
              <a:lnSpc>
                <a:spcPts val="2355"/>
              </a:lnSpc>
              <a:buNone/>
            </a:pPr>
            <a:r>
              <a:rPr lang="en-US" sz="1884" dirty="0">
                <a:solidFill>
                  <a:srgbClr val="E0D6DE"/>
                </a:solidFill>
                <a:latin typeface="Sora" pitchFamily="34" charset="0"/>
                <a:ea typeface="Sora" pitchFamily="34" charset="-122"/>
                <a:cs typeface="Sora" pitchFamily="34" charset="-120"/>
              </a:rPr>
              <a:t>User Frustration</a:t>
            </a:r>
            <a:endParaRPr lang="en-US" sz="1884" dirty="0"/>
          </a:p>
        </p:txBody>
      </p:sp>
      <p:sp>
        <p:nvSpPr>
          <p:cNvPr id="13" name="Text 9"/>
          <p:cNvSpPr/>
          <p:nvPr/>
        </p:nvSpPr>
        <p:spPr>
          <a:xfrm>
            <a:off x="8032790" y="4586407"/>
            <a:ext cx="5610225" cy="918329"/>
          </a:xfrm>
          <a:prstGeom prst="rect">
            <a:avLst/>
          </a:prstGeom>
          <a:noFill/>
          <a:ln/>
        </p:spPr>
        <p:txBody>
          <a:bodyPr wrap="square" rtlCol="0" anchor="t"/>
          <a:lstStyle/>
          <a:p>
            <a:pPr marL="0" indent="0">
              <a:lnSpc>
                <a:spcPts val="2411"/>
              </a:lnSpc>
              <a:buNone/>
            </a:pPr>
            <a:r>
              <a:rPr lang="en-US" sz="1507" dirty="0">
                <a:solidFill>
                  <a:srgbClr val="E0D6DE"/>
                </a:solidFill>
                <a:latin typeface="Noto Sans TC" pitchFamily="34" charset="0"/>
                <a:ea typeface="Noto Sans TC" pitchFamily="34" charset="-122"/>
                <a:cs typeface="Noto Sans TC" pitchFamily="34" charset="-120"/>
              </a:rPr>
              <a:t>Spam messages can be a significant source of annoyance and frustration for users. They can clog up inboxes, waste time, and potentially pose security risks.</a:t>
            </a:r>
            <a:endParaRPr lang="en-US" sz="1507" dirty="0"/>
          </a:p>
        </p:txBody>
      </p:sp>
      <p:sp>
        <p:nvSpPr>
          <p:cNvPr id="14" name="Shape 10"/>
          <p:cNvSpPr/>
          <p:nvPr/>
        </p:nvSpPr>
        <p:spPr>
          <a:xfrm>
            <a:off x="987504" y="6217444"/>
            <a:ext cx="430530" cy="430530"/>
          </a:xfrm>
          <a:prstGeom prst="roundRect">
            <a:avLst>
              <a:gd name="adj" fmla="val 8002"/>
            </a:avLst>
          </a:prstGeom>
          <a:solidFill>
            <a:srgbClr val="26262B"/>
          </a:solidFill>
          <a:ln/>
        </p:spPr>
        <p:txBody>
          <a:bodyPr/>
          <a:lstStyle/>
          <a:p>
            <a:endParaRPr lang="en-IN"/>
          </a:p>
        </p:txBody>
      </p:sp>
      <p:sp>
        <p:nvSpPr>
          <p:cNvPr id="15" name="Text 11"/>
          <p:cNvSpPr/>
          <p:nvPr/>
        </p:nvSpPr>
        <p:spPr>
          <a:xfrm>
            <a:off x="1113711" y="6289119"/>
            <a:ext cx="177998" cy="287060"/>
          </a:xfrm>
          <a:prstGeom prst="rect">
            <a:avLst/>
          </a:prstGeom>
          <a:noFill/>
          <a:ln/>
        </p:spPr>
        <p:txBody>
          <a:bodyPr wrap="none" rtlCol="0" anchor="t"/>
          <a:lstStyle/>
          <a:p>
            <a:pPr marL="0" indent="0" algn="ctr">
              <a:lnSpc>
                <a:spcPts val="2260"/>
              </a:lnSpc>
              <a:buNone/>
            </a:pPr>
            <a:r>
              <a:rPr lang="en-US" sz="2260" dirty="0">
                <a:solidFill>
                  <a:srgbClr val="E0D6DE"/>
                </a:solidFill>
                <a:latin typeface="Sora" pitchFamily="34" charset="0"/>
                <a:ea typeface="Sora" pitchFamily="34" charset="-122"/>
                <a:cs typeface="Sora" pitchFamily="34" charset="-120"/>
              </a:rPr>
              <a:t>3</a:t>
            </a:r>
            <a:endParaRPr lang="en-US" sz="2260" dirty="0"/>
          </a:p>
        </p:txBody>
      </p:sp>
      <p:sp>
        <p:nvSpPr>
          <p:cNvPr id="16" name="Text 12"/>
          <p:cNvSpPr/>
          <p:nvPr/>
        </p:nvSpPr>
        <p:spPr>
          <a:xfrm>
            <a:off x="1609368" y="6217444"/>
            <a:ext cx="2392323" cy="298966"/>
          </a:xfrm>
          <a:prstGeom prst="rect">
            <a:avLst/>
          </a:prstGeom>
          <a:noFill/>
          <a:ln/>
        </p:spPr>
        <p:txBody>
          <a:bodyPr wrap="none" rtlCol="0" anchor="t"/>
          <a:lstStyle/>
          <a:p>
            <a:pPr marL="0" indent="0">
              <a:lnSpc>
                <a:spcPts val="2355"/>
              </a:lnSpc>
              <a:buNone/>
            </a:pPr>
            <a:r>
              <a:rPr lang="en-US" sz="1884" dirty="0">
                <a:solidFill>
                  <a:srgbClr val="E0D6DE"/>
                </a:solidFill>
                <a:latin typeface="Sora" pitchFamily="34" charset="0"/>
                <a:ea typeface="Sora" pitchFamily="34" charset="-122"/>
                <a:cs typeface="Sora" pitchFamily="34" charset="-120"/>
              </a:rPr>
              <a:t>Economic Impact</a:t>
            </a:r>
            <a:endParaRPr lang="en-US" sz="1884" dirty="0"/>
          </a:p>
        </p:txBody>
      </p:sp>
      <p:sp>
        <p:nvSpPr>
          <p:cNvPr id="17" name="Text 13"/>
          <p:cNvSpPr/>
          <p:nvPr/>
        </p:nvSpPr>
        <p:spPr>
          <a:xfrm>
            <a:off x="1609368" y="6631186"/>
            <a:ext cx="5610225" cy="918329"/>
          </a:xfrm>
          <a:prstGeom prst="rect">
            <a:avLst/>
          </a:prstGeom>
          <a:noFill/>
          <a:ln/>
        </p:spPr>
        <p:txBody>
          <a:bodyPr wrap="square" rtlCol="0" anchor="t"/>
          <a:lstStyle/>
          <a:p>
            <a:pPr marL="0" indent="0">
              <a:lnSpc>
                <a:spcPts val="2411"/>
              </a:lnSpc>
              <a:buNone/>
            </a:pPr>
            <a:r>
              <a:rPr lang="en-US" sz="1507" dirty="0">
                <a:solidFill>
                  <a:srgbClr val="E0D6DE"/>
                </a:solidFill>
                <a:latin typeface="Noto Sans TC" pitchFamily="34" charset="0"/>
                <a:ea typeface="Noto Sans TC" pitchFamily="34" charset="-122"/>
                <a:cs typeface="Noto Sans TC" pitchFamily="34" charset="-120"/>
              </a:rPr>
              <a:t>Spam messages can also have a negative economic impact. Businesses lose time and resources dealing with spam, while individuals may fall victim to scams, leading to financial losses.</a:t>
            </a:r>
            <a:endParaRPr lang="en-US" sz="1507" dirty="0"/>
          </a:p>
        </p:txBody>
      </p:sp>
      <p:sp>
        <p:nvSpPr>
          <p:cNvPr id="18" name="Shape 14"/>
          <p:cNvSpPr/>
          <p:nvPr/>
        </p:nvSpPr>
        <p:spPr>
          <a:xfrm>
            <a:off x="7410926" y="6217444"/>
            <a:ext cx="430530" cy="430530"/>
          </a:xfrm>
          <a:prstGeom prst="roundRect">
            <a:avLst>
              <a:gd name="adj" fmla="val 8002"/>
            </a:avLst>
          </a:prstGeom>
          <a:solidFill>
            <a:srgbClr val="26262B"/>
          </a:solidFill>
          <a:ln/>
        </p:spPr>
        <p:txBody>
          <a:bodyPr/>
          <a:lstStyle/>
          <a:p>
            <a:endParaRPr lang="en-IN"/>
          </a:p>
        </p:txBody>
      </p:sp>
      <p:sp>
        <p:nvSpPr>
          <p:cNvPr id="19" name="Text 15"/>
          <p:cNvSpPr/>
          <p:nvPr/>
        </p:nvSpPr>
        <p:spPr>
          <a:xfrm>
            <a:off x="7532608" y="6289119"/>
            <a:ext cx="187166" cy="287060"/>
          </a:xfrm>
          <a:prstGeom prst="rect">
            <a:avLst/>
          </a:prstGeom>
          <a:noFill/>
          <a:ln/>
        </p:spPr>
        <p:txBody>
          <a:bodyPr wrap="none" rtlCol="0" anchor="t"/>
          <a:lstStyle/>
          <a:p>
            <a:pPr marL="0" indent="0" algn="ctr">
              <a:lnSpc>
                <a:spcPts val="2260"/>
              </a:lnSpc>
              <a:buNone/>
            </a:pPr>
            <a:r>
              <a:rPr lang="en-US" sz="2260" dirty="0">
                <a:solidFill>
                  <a:srgbClr val="E0D6DE"/>
                </a:solidFill>
                <a:latin typeface="Sora" pitchFamily="34" charset="0"/>
                <a:ea typeface="Sora" pitchFamily="34" charset="-122"/>
                <a:cs typeface="Sora" pitchFamily="34" charset="-120"/>
              </a:rPr>
              <a:t>4</a:t>
            </a:r>
            <a:endParaRPr lang="en-US" sz="2260" dirty="0"/>
          </a:p>
        </p:txBody>
      </p:sp>
      <p:sp>
        <p:nvSpPr>
          <p:cNvPr id="20" name="Text 16"/>
          <p:cNvSpPr/>
          <p:nvPr/>
        </p:nvSpPr>
        <p:spPr>
          <a:xfrm>
            <a:off x="8032790" y="6217444"/>
            <a:ext cx="2392323" cy="298966"/>
          </a:xfrm>
          <a:prstGeom prst="rect">
            <a:avLst/>
          </a:prstGeom>
          <a:noFill/>
          <a:ln/>
        </p:spPr>
        <p:txBody>
          <a:bodyPr wrap="none" rtlCol="0" anchor="t"/>
          <a:lstStyle/>
          <a:p>
            <a:pPr marL="0" indent="0">
              <a:lnSpc>
                <a:spcPts val="2355"/>
              </a:lnSpc>
              <a:buNone/>
            </a:pPr>
            <a:r>
              <a:rPr lang="en-US" sz="1884" dirty="0">
                <a:solidFill>
                  <a:srgbClr val="E0D6DE"/>
                </a:solidFill>
                <a:latin typeface="Sora" pitchFamily="34" charset="0"/>
                <a:ea typeface="Sora" pitchFamily="34" charset="-122"/>
                <a:cs typeface="Sora" pitchFamily="34" charset="-120"/>
              </a:rPr>
              <a:t>Need for Filtering</a:t>
            </a:r>
            <a:endParaRPr lang="en-US" sz="1884" dirty="0"/>
          </a:p>
        </p:txBody>
      </p:sp>
      <p:sp>
        <p:nvSpPr>
          <p:cNvPr id="21" name="Text 17"/>
          <p:cNvSpPr/>
          <p:nvPr/>
        </p:nvSpPr>
        <p:spPr>
          <a:xfrm>
            <a:off x="8032790" y="6631186"/>
            <a:ext cx="5610225" cy="918329"/>
          </a:xfrm>
          <a:prstGeom prst="rect">
            <a:avLst/>
          </a:prstGeom>
          <a:noFill/>
          <a:ln/>
        </p:spPr>
        <p:txBody>
          <a:bodyPr wrap="square" rtlCol="0" anchor="t"/>
          <a:lstStyle/>
          <a:p>
            <a:pPr marL="0" indent="0">
              <a:lnSpc>
                <a:spcPts val="2411"/>
              </a:lnSpc>
              <a:buNone/>
            </a:pPr>
            <a:r>
              <a:rPr lang="en-US" sz="1507" dirty="0">
                <a:solidFill>
                  <a:srgbClr val="E0D6DE"/>
                </a:solidFill>
                <a:latin typeface="Noto Sans TC" pitchFamily="34" charset="0"/>
                <a:ea typeface="Noto Sans TC" pitchFamily="34" charset="-122"/>
                <a:cs typeface="Noto Sans TC" pitchFamily="34" charset="-120"/>
              </a:rPr>
              <a:t>The need for effective spam filtering solutions is paramount. This project aims to develop a reliable and efficient spam classifier to protect users from the harmful effects of spam.</a:t>
            </a:r>
            <a:endParaRPr lang="en-US" sz="1507"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9878"/>
            <a:ext cx="14630400" cy="8229600"/>
          </a:xfrm>
          <a:prstGeom prst="rect">
            <a:avLst/>
          </a:prstGeom>
          <a:solidFill>
            <a:srgbClr val="07070C"/>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100048" y="1177290"/>
            <a:ext cx="7770138" cy="547926"/>
          </a:xfrm>
          <a:prstGeom prst="rect">
            <a:avLst/>
          </a:prstGeom>
          <a:noFill/>
          <a:ln/>
        </p:spPr>
        <p:txBody>
          <a:bodyPr wrap="none" rtlCol="0" anchor="t"/>
          <a:lstStyle/>
          <a:p>
            <a:pPr marL="0" indent="0">
              <a:lnSpc>
                <a:spcPts val="4315"/>
              </a:lnSpc>
              <a:buNone/>
            </a:pPr>
            <a:r>
              <a:rPr lang="en-US" sz="3452" dirty="0">
                <a:solidFill>
                  <a:srgbClr val="B380FF"/>
                </a:solidFill>
                <a:latin typeface="Sora" pitchFamily="34" charset="0"/>
                <a:ea typeface="Sora" pitchFamily="34" charset="-122"/>
                <a:cs typeface="Sora" pitchFamily="34" charset="-120"/>
              </a:rPr>
              <a:t>Data Collection and Preprocessing</a:t>
            </a:r>
            <a:endParaRPr lang="en-US" sz="3452" dirty="0"/>
          </a:p>
        </p:txBody>
      </p:sp>
      <p:sp>
        <p:nvSpPr>
          <p:cNvPr id="6" name="Shape 2"/>
          <p:cNvSpPr/>
          <p:nvPr/>
        </p:nvSpPr>
        <p:spPr>
          <a:xfrm>
            <a:off x="6352103" y="1988225"/>
            <a:ext cx="21908" cy="5063966"/>
          </a:xfrm>
          <a:prstGeom prst="roundRect">
            <a:avLst>
              <a:gd name="adj" fmla="val 144077"/>
            </a:avLst>
          </a:prstGeom>
          <a:solidFill>
            <a:srgbClr val="3F3F44"/>
          </a:solidFill>
          <a:ln/>
        </p:spPr>
        <p:txBody>
          <a:bodyPr/>
          <a:lstStyle/>
          <a:p>
            <a:endParaRPr lang="en-IN"/>
          </a:p>
        </p:txBody>
      </p:sp>
      <p:sp>
        <p:nvSpPr>
          <p:cNvPr id="7" name="Shape 3"/>
          <p:cNvSpPr/>
          <p:nvPr/>
        </p:nvSpPr>
        <p:spPr>
          <a:xfrm>
            <a:off x="6560284" y="2371606"/>
            <a:ext cx="613648" cy="21908"/>
          </a:xfrm>
          <a:prstGeom prst="roundRect">
            <a:avLst>
              <a:gd name="adj" fmla="val 144077"/>
            </a:avLst>
          </a:prstGeom>
          <a:solidFill>
            <a:srgbClr val="3F3F44"/>
          </a:solidFill>
          <a:ln/>
        </p:spPr>
        <p:txBody>
          <a:bodyPr/>
          <a:lstStyle/>
          <a:p>
            <a:endParaRPr lang="en-IN"/>
          </a:p>
        </p:txBody>
      </p:sp>
      <p:sp>
        <p:nvSpPr>
          <p:cNvPr id="8" name="Shape 4"/>
          <p:cNvSpPr/>
          <p:nvPr/>
        </p:nvSpPr>
        <p:spPr>
          <a:xfrm>
            <a:off x="6165830" y="2185392"/>
            <a:ext cx="394454" cy="394454"/>
          </a:xfrm>
          <a:prstGeom prst="roundRect">
            <a:avLst>
              <a:gd name="adj" fmla="val 8002"/>
            </a:avLst>
          </a:prstGeom>
          <a:solidFill>
            <a:srgbClr val="26262B"/>
          </a:solidFill>
          <a:ln/>
        </p:spPr>
        <p:txBody>
          <a:bodyPr/>
          <a:lstStyle/>
          <a:p>
            <a:endParaRPr lang="en-IN"/>
          </a:p>
        </p:txBody>
      </p:sp>
      <p:sp>
        <p:nvSpPr>
          <p:cNvPr id="9" name="Text 5"/>
          <p:cNvSpPr/>
          <p:nvPr/>
        </p:nvSpPr>
        <p:spPr>
          <a:xfrm>
            <a:off x="6307395" y="2251115"/>
            <a:ext cx="111204" cy="263009"/>
          </a:xfrm>
          <a:prstGeom prst="rect">
            <a:avLst/>
          </a:prstGeom>
          <a:noFill/>
          <a:ln/>
        </p:spPr>
        <p:txBody>
          <a:bodyPr wrap="none" rtlCol="0" anchor="t"/>
          <a:lstStyle/>
          <a:p>
            <a:pPr marL="0" indent="0" algn="ctr">
              <a:lnSpc>
                <a:spcPts val="2071"/>
              </a:lnSpc>
              <a:buNone/>
            </a:pPr>
            <a:r>
              <a:rPr lang="en-US" sz="2071" dirty="0">
                <a:solidFill>
                  <a:srgbClr val="E0D6DE"/>
                </a:solidFill>
                <a:latin typeface="Sora" pitchFamily="34" charset="0"/>
                <a:ea typeface="Sora" pitchFamily="34" charset="-122"/>
                <a:cs typeface="Sora" pitchFamily="34" charset="-120"/>
              </a:rPr>
              <a:t>1</a:t>
            </a:r>
            <a:endParaRPr lang="en-US" sz="2071" dirty="0"/>
          </a:p>
        </p:txBody>
      </p:sp>
      <p:sp>
        <p:nvSpPr>
          <p:cNvPr id="10" name="Text 6"/>
          <p:cNvSpPr/>
          <p:nvPr/>
        </p:nvSpPr>
        <p:spPr>
          <a:xfrm>
            <a:off x="7327463" y="2163485"/>
            <a:ext cx="2218373" cy="273963"/>
          </a:xfrm>
          <a:prstGeom prst="rect">
            <a:avLst/>
          </a:prstGeom>
          <a:noFill/>
          <a:ln/>
        </p:spPr>
        <p:txBody>
          <a:bodyPr wrap="none" rtlCol="0" anchor="t"/>
          <a:lstStyle/>
          <a:p>
            <a:pPr marL="0" indent="0" algn="l">
              <a:lnSpc>
                <a:spcPts val="2157"/>
              </a:lnSpc>
              <a:buNone/>
            </a:pPr>
            <a:r>
              <a:rPr lang="en-US" sz="1726" dirty="0">
                <a:solidFill>
                  <a:srgbClr val="E0D6DE"/>
                </a:solidFill>
                <a:latin typeface="Sora" pitchFamily="34" charset="0"/>
                <a:ea typeface="Sora" pitchFamily="34" charset="-122"/>
                <a:cs typeface="Sora" pitchFamily="34" charset="-120"/>
              </a:rPr>
              <a:t>Dataset Acquisition</a:t>
            </a:r>
            <a:endParaRPr lang="en-US" sz="1726" dirty="0"/>
          </a:p>
        </p:txBody>
      </p:sp>
      <p:sp>
        <p:nvSpPr>
          <p:cNvPr id="11" name="Text 7"/>
          <p:cNvSpPr/>
          <p:nvPr/>
        </p:nvSpPr>
        <p:spPr>
          <a:xfrm>
            <a:off x="7327463" y="2542580"/>
            <a:ext cx="6689288" cy="841534"/>
          </a:xfrm>
          <a:prstGeom prst="rect">
            <a:avLst/>
          </a:prstGeom>
          <a:noFill/>
          <a:ln/>
        </p:spPr>
        <p:txBody>
          <a:bodyPr wrap="square" rtlCol="0" anchor="t"/>
          <a:lstStyle/>
          <a:p>
            <a:pPr marL="0" indent="0" algn="l">
              <a:lnSpc>
                <a:spcPts val="2209"/>
              </a:lnSpc>
              <a:buNone/>
            </a:pPr>
            <a:r>
              <a:rPr lang="en-US" sz="1381" dirty="0">
                <a:solidFill>
                  <a:srgbClr val="E0D6DE"/>
                </a:solidFill>
                <a:latin typeface="Noto Sans TC" pitchFamily="34" charset="0"/>
                <a:ea typeface="Noto Sans TC" pitchFamily="34" charset="-122"/>
                <a:cs typeface="Noto Sans TC" pitchFamily="34" charset="-120"/>
              </a:rPr>
              <a:t>We began by acquiring a comprehensive dataset of SMS messages, labeled as either spam or ham (non-spam). This dataset served as the foundation for training our machine learning model. Data set is from </a:t>
            </a:r>
            <a:r>
              <a:rPr lang="en-US" sz="1381" dirty="0" err="1">
                <a:solidFill>
                  <a:srgbClr val="E0D6DE"/>
                </a:solidFill>
                <a:latin typeface="Noto Sans TC" pitchFamily="34" charset="0"/>
                <a:ea typeface="Noto Sans TC" pitchFamily="34" charset="-122"/>
                <a:cs typeface="Noto Sans TC" pitchFamily="34" charset="-120"/>
              </a:rPr>
              <a:t>kagel</a:t>
            </a:r>
            <a:endParaRPr lang="en-US" sz="1381" dirty="0"/>
          </a:p>
        </p:txBody>
      </p:sp>
      <p:sp>
        <p:nvSpPr>
          <p:cNvPr id="12" name="Shape 8"/>
          <p:cNvSpPr/>
          <p:nvPr/>
        </p:nvSpPr>
        <p:spPr>
          <a:xfrm>
            <a:off x="6560284" y="4118015"/>
            <a:ext cx="613648" cy="21908"/>
          </a:xfrm>
          <a:prstGeom prst="roundRect">
            <a:avLst>
              <a:gd name="adj" fmla="val 144077"/>
            </a:avLst>
          </a:prstGeom>
          <a:solidFill>
            <a:srgbClr val="3F3F44"/>
          </a:solidFill>
          <a:ln/>
        </p:spPr>
        <p:txBody>
          <a:bodyPr/>
          <a:lstStyle/>
          <a:p>
            <a:endParaRPr lang="en-IN"/>
          </a:p>
        </p:txBody>
      </p:sp>
      <p:sp>
        <p:nvSpPr>
          <p:cNvPr id="13" name="Shape 9"/>
          <p:cNvSpPr/>
          <p:nvPr/>
        </p:nvSpPr>
        <p:spPr>
          <a:xfrm>
            <a:off x="6165830" y="3931801"/>
            <a:ext cx="394454" cy="394454"/>
          </a:xfrm>
          <a:prstGeom prst="roundRect">
            <a:avLst>
              <a:gd name="adj" fmla="val 8002"/>
            </a:avLst>
          </a:prstGeom>
          <a:solidFill>
            <a:srgbClr val="26262B"/>
          </a:solidFill>
          <a:ln/>
        </p:spPr>
        <p:txBody>
          <a:bodyPr/>
          <a:lstStyle/>
          <a:p>
            <a:endParaRPr lang="en-IN"/>
          </a:p>
        </p:txBody>
      </p:sp>
      <p:sp>
        <p:nvSpPr>
          <p:cNvPr id="14" name="Text 10"/>
          <p:cNvSpPr/>
          <p:nvPr/>
        </p:nvSpPr>
        <p:spPr>
          <a:xfrm>
            <a:off x="6281083" y="3997523"/>
            <a:ext cx="163830" cy="263009"/>
          </a:xfrm>
          <a:prstGeom prst="rect">
            <a:avLst/>
          </a:prstGeom>
          <a:noFill/>
          <a:ln/>
        </p:spPr>
        <p:txBody>
          <a:bodyPr wrap="none" rtlCol="0" anchor="t"/>
          <a:lstStyle/>
          <a:p>
            <a:pPr marL="0" indent="0" algn="ctr">
              <a:lnSpc>
                <a:spcPts val="2071"/>
              </a:lnSpc>
              <a:buNone/>
            </a:pPr>
            <a:r>
              <a:rPr lang="en-US" sz="2071" dirty="0">
                <a:solidFill>
                  <a:srgbClr val="E0D6DE"/>
                </a:solidFill>
                <a:latin typeface="Sora" pitchFamily="34" charset="0"/>
                <a:ea typeface="Sora" pitchFamily="34" charset="-122"/>
                <a:cs typeface="Sora" pitchFamily="34" charset="-120"/>
              </a:rPr>
              <a:t>2</a:t>
            </a:r>
            <a:endParaRPr lang="en-US" sz="2071" dirty="0"/>
          </a:p>
        </p:txBody>
      </p:sp>
      <p:sp>
        <p:nvSpPr>
          <p:cNvPr id="15" name="Text 11"/>
          <p:cNvSpPr/>
          <p:nvPr/>
        </p:nvSpPr>
        <p:spPr>
          <a:xfrm>
            <a:off x="7327463" y="3909893"/>
            <a:ext cx="2191941" cy="273963"/>
          </a:xfrm>
          <a:prstGeom prst="rect">
            <a:avLst/>
          </a:prstGeom>
          <a:noFill/>
          <a:ln/>
        </p:spPr>
        <p:txBody>
          <a:bodyPr wrap="none" rtlCol="0" anchor="t"/>
          <a:lstStyle/>
          <a:p>
            <a:pPr marL="0" indent="0" algn="l">
              <a:lnSpc>
                <a:spcPts val="2157"/>
              </a:lnSpc>
              <a:buNone/>
            </a:pPr>
            <a:r>
              <a:rPr lang="en-US" sz="1726" dirty="0">
                <a:solidFill>
                  <a:srgbClr val="E0D6DE"/>
                </a:solidFill>
                <a:latin typeface="Sora" pitchFamily="34" charset="0"/>
                <a:ea typeface="Sora" pitchFamily="34" charset="-122"/>
                <a:cs typeface="Sora" pitchFamily="34" charset="-120"/>
              </a:rPr>
              <a:t>Data Cleaning</a:t>
            </a:r>
            <a:endParaRPr lang="en-US" sz="1726" dirty="0"/>
          </a:p>
        </p:txBody>
      </p:sp>
      <p:sp>
        <p:nvSpPr>
          <p:cNvPr id="16" name="Text 12"/>
          <p:cNvSpPr/>
          <p:nvPr/>
        </p:nvSpPr>
        <p:spPr>
          <a:xfrm>
            <a:off x="7327463" y="4288988"/>
            <a:ext cx="6689288" cy="841534"/>
          </a:xfrm>
          <a:prstGeom prst="rect">
            <a:avLst/>
          </a:prstGeom>
          <a:noFill/>
          <a:ln/>
        </p:spPr>
        <p:txBody>
          <a:bodyPr wrap="square" rtlCol="0" anchor="t"/>
          <a:lstStyle/>
          <a:p>
            <a:pPr marL="0" indent="0" algn="l">
              <a:lnSpc>
                <a:spcPts val="2209"/>
              </a:lnSpc>
              <a:buNone/>
            </a:pPr>
            <a:r>
              <a:rPr lang="en-US" sz="1381" dirty="0">
                <a:solidFill>
                  <a:srgbClr val="E0D6DE"/>
                </a:solidFill>
                <a:latin typeface="Noto Sans TC" pitchFamily="34" charset="0"/>
                <a:ea typeface="Noto Sans TC" pitchFamily="34" charset="-122"/>
                <a:cs typeface="Noto Sans TC" pitchFamily="34" charset="-120"/>
              </a:rPr>
              <a:t>The next step involved cleaning the dataset by removing irrelevant information like stop words and punctuation. This process ensured that our model would focus on meaningful words relevant to classifying spam.</a:t>
            </a:r>
            <a:endParaRPr lang="en-US" sz="1381" dirty="0"/>
          </a:p>
        </p:txBody>
      </p:sp>
      <p:sp>
        <p:nvSpPr>
          <p:cNvPr id="17" name="Shape 13"/>
          <p:cNvSpPr/>
          <p:nvPr/>
        </p:nvSpPr>
        <p:spPr>
          <a:xfrm>
            <a:off x="6560284" y="5864423"/>
            <a:ext cx="613648" cy="21908"/>
          </a:xfrm>
          <a:prstGeom prst="roundRect">
            <a:avLst>
              <a:gd name="adj" fmla="val 144077"/>
            </a:avLst>
          </a:prstGeom>
          <a:solidFill>
            <a:srgbClr val="3F3F44"/>
          </a:solidFill>
          <a:ln/>
        </p:spPr>
        <p:txBody>
          <a:bodyPr/>
          <a:lstStyle/>
          <a:p>
            <a:endParaRPr lang="en-IN"/>
          </a:p>
        </p:txBody>
      </p:sp>
      <p:sp>
        <p:nvSpPr>
          <p:cNvPr id="18" name="Shape 14"/>
          <p:cNvSpPr/>
          <p:nvPr/>
        </p:nvSpPr>
        <p:spPr>
          <a:xfrm>
            <a:off x="6165830" y="5678210"/>
            <a:ext cx="394454" cy="394454"/>
          </a:xfrm>
          <a:prstGeom prst="roundRect">
            <a:avLst>
              <a:gd name="adj" fmla="val 8002"/>
            </a:avLst>
          </a:prstGeom>
          <a:solidFill>
            <a:srgbClr val="26262B"/>
          </a:solidFill>
          <a:ln/>
        </p:spPr>
        <p:txBody>
          <a:bodyPr/>
          <a:lstStyle/>
          <a:p>
            <a:endParaRPr lang="en-IN"/>
          </a:p>
        </p:txBody>
      </p:sp>
      <p:sp>
        <p:nvSpPr>
          <p:cNvPr id="19" name="Text 15"/>
          <p:cNvSpPr/>
          <p:nvPr/>
        </p:nvSpPr>
        <p:spPr>
          <a:xfrm>
            <a:off x="6281559" y="5743932"/>
            <a:ext cx="162997" cy="263009"/>
          </a:xfrm>
          <a:prstGeom prst="rect">
            <a:avLst/>
          </a:prstGeom>
          <a:noFill/>
          <a:ln/>
        </p:spPr>
        <p:txBody>
          <a:bodyPr wrap="none" rtlCol="0" anchor="t"/>
          <a:lstStyle/>
          <a:p>
            <a:pPr marL="0" indent="0" algn="ctr">
              <a:lnSpc>
                <a:spcPts val="2071"/>
              </a:lnSpc>
              <a:buNone/>
            </a:pPr>
            <a:r>
              <a:rPr lang="en-US" sz="2071" dirty="0">
                <a:solidFill>
                  <a:srgbClr val="E0D6DE"/>
                </a:solidFill>
                <a:latin typeface="Sora" pitchFamily="34" charset="0"/>
                <a:ea typeface="Sora" pitchFamily="34" charset="-122"/>
                <a:cs typeface="Sora" pitchFamily="34" charset="-120"/>
              </a:rPr>
              <a:t>3</a:t>
            </a:r>
            <a:endParaRPr lang="en-US" sz="2071" dirty="0"/>
          </a:p>
        </p:txBody>
      </p:sp>
      <p:sp>
        <p:nvSpPr>
          <p:cNvPr id="20" name="Text 16"/>
          <p:cNvSpPr/>
          <p:nvPr/>
        </p:nvSpPr>
        <p:spPr>
          <a:xfrm>
            <a:off x="7327463" y="5656302"/>
            <a:ext cx="2239923" cy="273963"/>
          </a:xfrm>
          <a:prstGeom prst="rect">
            <a:avLst/>
          </a:prstGeom>
          <a:noFill/>
          <a:ln/>
        </p:spPr>
        <p:txBody>
          <a:bodyPr wrap="none" rtlCol="0" anchor="t"/>
          <a:lstStyle/>
          <a:p>
            <a:pPr marL="0" indent="0" algn="l">
              <a:lnSpc>
                <a:spcPts val="2157"/>
              </a:lnSpc>
              <a:buNone/>
            </a:pPr>
            <a:r>
              <a:rPr lang="en-US" sz="1726" dirty="0">
                <a:solidFill>
                  <a:srgbClr val="E0D6DE"/>
                </a:solidFill>
                <a:latin typeface="Sora" pitchFamily="34" charset="0"/>
                <a:ea typeface="Sora" pitchFamily="34" charset="-122"/>
                <a:cs typeface="Sora" pitchFamily="34" charset="-120"/>
              </a:rPr>
              <a:t>Feature Engineering</a:t>
            </a:r>
            <a:endParaRPr lang="en-US" sz="1726" dirty="0"/>
          </a:p>
        </p:txBody>
      </p:sp>
      <p:sp>
        <p:nvSpPr>
          <p:cNvPr id="21" name="Text 17"/>
          <p:cNvSpPr/>
          <p:nvPr/>
        </p:nvSpPr>
        <p:spPr>
          <a:xfrm>
            <a:off x="7327463" y="6035397"/>
            <a:ext cx="6689288" cy="841534"/>
          </a:xfrm>
          <a:prstGeom prst="rect">
            <a:avLst/>
          </a:prstGeom>
          <a:noFill/>
          <a:ln/>
        </p:spPr>
        <p:txBody>
          <a:bodyPr wrap="square" rtlCol="0" anchor="t"/>
          <a:lstStyle/>
          <a:p>
            <a:pPr marL="0" indent="0" algn="l">
              <a:lnSpc>
                <a:spcPts val="2209"/>
              </a:lnSpc>
              <a:buNone/>
            </a:pPr>
            <a:r>
              <a:rPr lang="en-US" sz="1381" dirty="0">
                <a:solidFill>
                  <a:srgbClr val="E0D6DE"/>
                </a:solidFill>
                <a:latin typeface="Noto Sans TC" pitchFamily="34" charset="0"/>
                <a:ea typeface="Noto Sans TC" pitchFamily="34" charset="-122"/>
                <a:cs typeface="Noto Sans TC" pitchFamily="34" charset="-120"/>
              </a:rPr>
              <a:t>We then engineered features from the cleaned data by representing each message as a vector of words. This transformation allowed us to feed the data into our machine learning algorithm.</a:t>
            </a:r>
            <a:endParaRPr lang="en-US" sz="138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txBody>
          <a:bodyPr/>
          <a:lstStyle/>
          <a:p>
            <a:endParaRPr lang="en-IN"/>
          </a:p>
        </p:txBody>
      </p:sp>
      <p:sp>
        <p:nvSpPr>
          <p:cNvPr id="4" name="Text 1"/>
          <p:cNvSpPr/>
          <p:nvPr/>
        </p:nvSpPr>
        <p:spPr>
          <a:xfrm>
            <a:off x="793790" y="1463993"/>
            <a:ext cx="13042821" cy="1417558"/>
          </a:xfrm>
          <a:prstGeom prst="rect">
            <a:avLst/>
          </a:prstGeom>
          <a:noFill/>
          <a:ln/>
        </p:spPr>
        <p:txBody>
          <a:bodyPr wrap="square" rtlCol="0" anchor="t"/>
          <a:lstStyle/>
          <a:p>
            <a:pPr marL="0" indent="0">
              <a:lnSpc>
                <a:spcPts val="5581"/>
              </a:lnSpc>
              <a:buNone/>
            </a:pPr>
            <a:r>
              <a:rPr lang="en-US" sz="4465" dirty="0">
                <a:solidFill>
                  <a:srgbClr val="B380FF"/>
                </a:solidFill>
                <a:latin typeface="Sora" pitchFamily="34" charset="0"/>
                <a:ea typeface="Sora" pitchFamily="34" charset="-122"/>
                <a:cs typeface="Sora" pitchFamily="34" charset="-120"/>
              </a:rPr>
              <a:t>Natural Language Processing (NLP) Techniques</a:t>
            </a:r>
            <a:endParaRPr lang="en-US" sz="4465" dirty="0"/>
          </a:p>
        </p:txBody>
      </p:sp>
      <p:sp>
        <p:nvSpPr>
          <p:cNvPr id="5" name="Text 2"/>
          <p:cNvSpPr/>
          <p:nvPr/>
        </p:nvSpPr>
        <p:spPr>
          <a:xfrm>
            <a:off x="793790" y="3448526"/>
            <a:ext cx="2835235" cy="354330"/>
          </a:xfrm>
          <a:prstGeom prst="rect">
            <a:avLst/>
          </a:prstGeom>
          <a:noFill/>
          <a:ln/>
        </p:spPr>
        <p:txBody>
          <a:bodyPr wrap="none" rtlCol="0" anchor="t"/>
          <a:lstStyle/>
          <a:p>
            <a:pPr marL="0" indent="0">
              <a:lnSpc>
                <a:spcPts val="2791"/>
              </a:lnSpc>
              <a:buNone/>
            </a:pPr>
            <a:r>
              <a:rPr lang="en-US" sz="2233" dirty="0">
                <a:solidFill>
                  <a:srgbClr val="B380FF"/>
                </a:solidFill>
                <a:latin typeface="Sora" pitchFamily="34" charset="0"/>
                <a:ea typeface="Sora" pitchFamily="34" charset="-122"/>
                <a:cs typeface="Sora" pitchFamily="34" charset="-120"/>
              </a:rPr>
              <a:t>Tokenization</a:t>
            </a:r>
            <a:endParaRPr lang="en-US" sz="2233" dirty="0"/>
          </a:p>
        </p:txBody>
      </p:sp>
      <p:sp>
        <p:nvSpPr>
          <p:cNvPr id="6" name="Text 3"/>
          <p:cNvSpPr/>
          <p:nvPr/>
        </p:nvSpPr>
        <p:spPr>
          <a:xfrm>
            <a:off x="793790" y="4029670"/>
            <a:ext cx="3978116" cy="1814513"/>
          </a:xfrm>
          <a:prstGeom prst="rect">
            <a:avLst/>
          </a:prstGeom>
          <a:noFill/>
          <a:ln/>
        </p:spPr>
        <p:txBody>
          <a:bodyPr wrap="square" rtlCol="0" anchor="t"/>
          <a:lstStyle/>
          <a:p>
            <a:pPr marL="0" indent="0">
              <a:lnSpc>
                <a:spcPts val="2858"/>
              </a:lnSpc>
              <a:buNone/>
            </a:pPr>
            <a:r>
              <a:rPr lang="en-US" sz="1786" dirty="0">
                <a:solidFill>
                  <a:srgbClr val="E0D6DE"/>
                </a:solidFill>
                <a:latin typeface="Noto Sans TC" pitchFamily="34" charset="0"/>
                <a:ea typeface="Noto Sans TC" pitchFamily="34" charset="-122"/>
                <a:cs typeface="Noto Sans TC" pitchFamily="34" charset="-120"/>
              </a:rPr>
              <a:t>This process involves breaking down each SMS message into individual words or tokens. Tokenization allows us to analyze and process each word separately.</a:t>
            </a:r>
            <a:endParaRPr lang="en-US" sz="1786" dirty="0"/>
          </a:p>
        </p:txBody>
      </p:sp>
      <p:sp>
        <p:nvSpPr>
          <p:cNvPr id="7" name="Text 4"/>
          <p:cNvSpPr/>
          <p:nvPr/>
        </p:nvSpPr>
        <p:spPr>
          <a:xfrm>
            <a:off x="5332928" y="3448526"/>
            <a:ext cx="3978116" cy="708660"/>
          </a:xfrm>
          <a:prstGeom prst="rect">
            <a:avLst/>
          </a:prstGeom>
          <a:noFill/>
          <a:ln/>
        </p:spPr>
        <p:txBody>
          <a:bodyPr wrap="square" rtlCol="0" anchor="t"/>
          <a:lstStyle/>
          <a:p>
            <a:pPr marL="0" indent="0">
              <a:lnSpc>
                <a:spcPts val="2791"/>
              </a:lnSpc>
              <a:buNone/>
            </a:pPr>
            <a:r>
              <a:rPr lang="en-US" sz="2233" dirty="0">
                <a:solidFill>
                  <a:srgbClr val="B380FF"/>
                </a:solidFill>
                <a:latin typeface="Sora" pitchFamily="34" charset="0"/>
                <a:ea typeface="Sora" pitchFamily="34" charset="-122"/>
                <a:cs typeface="Sora" pitchFamily="34" charset="-120"/>
              </a:rPr>
              <a:t>Stemming</a:t>
            </a:r>
            <a:endParaRPr lang="en-US" sz="2233" dirty="0"/>
          </a:p>
        </p:txBody>
      </p:sp>
      <p:sp>
        <p:nvSpPr>
          <p:cNvPr id="8" name="Text 5"/>
          <p:cNvSpPr/>
          <p:nvPr/>
        </p:nvSpPr>
        <p:spPr>
          <a:xfrm>
            <a:off x="5332928" y="4384000"/>
            <a:ext cx="3978116" cy="2177415"/>
          </a:xfrm>
          <a:prstGeom prst="rect">
            <a:avLst/>
          </a:prstGeom>
          <a:noFill/>
          <a:ln/>
        </p:spPr>
        <p:txBody>
          <a:bodyPr wrap="square" rtlCol="0" anchor="t"/>
          <a:lstStyle/>
          <a:p>
            <a:pPr marL="0" indent="0">
              <a:lnSpc>
                <a:spcPts val="2858"/>
              </a:lnSpc>
              <a:buNone/>
            </a:pPr>
            <a:r>
              <a:rPr lang="en-US" sz="1786" dirty="0">
                <a:solidFill>
                  <a:srgbClr val="E0D6DE"/>
                </a:solidFill>
                <a:latin typeface="Noto Sans TC" pitchFamily="34" charset="0"/>
                <a:ea typeface="Noto Sans TC" pitchFamily="34" charset="-122"/>
                <a:cs typeface="Noto Sans TC" pitchFamily="34" charset="-120"/>
              </a:rPr>
              <a:t>These techniques reduce words to their root forms, eliminating variations in spelling and grammar. This step helps to normalize the vocabulary and improve model accuracy.</a:t>
            </a:r>
            <a:endParaRPr lang="en-US" sz="1786" dirty="0"/>
          </a:p>
        </p:txBody>
      </p:sp>
      <p:sp>
        <p:nvSpPr>
          <p:cNvPr id="9" name="Text 6"/>
          <p:cNvSpPr/>
          <p:nvPr/>
        </p:nvSpPr>
        <p:spPr>
          <a:xfrm>
            <a:off x="9872067" y="3448526"/>
            <a:ext cx="2835235" cy="354330"/>
          </a:xfrm>
          <a:prstGeom prst="rect">
            <a:avLst/>
          </a:prstGeom>
          <a:noFill/>
          <a:ln/>
        </p:spPr>
        <p:txBody>
          <a:bodyPr wrap="none" rtlCol="0" anchor="t"/>
          <a:lstStyle/>
          <a:p>
            <a:pPr marL="0" indent="0">
              <a:lnSpc>
                <a:spcPts val="2791"/>
              </a:lnSpc>
              <a:buNone/>
            </a:pPr>
            <a:r>
              <a:rPr lang="en-US" sz="2233" dirty="0">
                <a:solidFill>
                  <a:srgbClr val="B380FF"/>
                </a:solidFill>
                <a:latin typeface="Sora" pitchFamily="34" charset="0"/>
                <a:ea typeface="Sora" pitchFamily="34" charset="-122"/>
                <a:cs typeface="Sora" pitchFamily="34" charset="-120"/>
              </a:rPr>
              <a:t>Feature Extraction</a:t>
            </a:r>
            <a:endParaRPr lang="en-US" sz="2233" dirty="0"/>
          </a:p>
        </p:txBody>
      </p:sp>
      <p:sp>
        <p:nvSpPr>
          <p:cNvPr id="10" name="Text 7"/>
          <p:cNvSpPr/>
          <p:nvPr/>
        </p:nvSpPr>
        <p:spPr>
          <a:xfrm>
            <a:off x="9872067" y="4029670"/>
            <a:ext cx="3978116" cy="2177415"/>
          </a:xfrm>
          <a:prstGeom prst="rect">
            <a:avLst/>
          </a:prstGeom>
          <a:noFill/>
          <a:ln/>
        </p:spPr>
        <p:txBody>
          <a:bodyPr wrap="square" rtlCol="0" anchor="t"/>
          <a:lstStyle/>
          <a:p>
            <a:pPr marL="0" indent="0">
              <a:lnSpc>
                <a:spcPts val="2858"/>
              </a:lnSpc>
              <a:buNone/>
            </a:pPr>
            <a:r>
              <a:rPr lang="en-US" sz="1786" dirty="0">
                <a:solidFill>
                  <a:srgbClr val="E0D6DE"/>
                </a:solidFill>
                <a:latin typeface="Noto Sans TC" pitchFamily="34" charset="0"/>
                <a:ea typeface="Noto Sans TC" pitchFamily="34" charset="-122"/>
                <a:cs typeface="Noto Sans TC" pitchFamily="34" charset="-120"/>
              </a:rPr>
              <a:t>We extract meaningful features from the processed text, such as word frequencies, character frequencies, and the presence of certain keywords. These features are used to train our model.</a:t>
            </a:r>
            <a:endParaRPr lang="en-US" sz="1786"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txBody>
          <a:bodyPr/>
          <a:lstStyle/>
          <a:p>
            <a:endParaRPr lang="en-IN"/>
          </a:p>
        </p:txBody>
      </p:sp>
      <p:sp>
        <p:nvSpPr>
          <p:cNvPr id="5" name="Text 1"/>
          <p:cNvSpPr/>
          <p:nvPr/>
        </p:nvSpPr>
        <p:spPr>
          <a:xfrm>
            <a:off x="6202085" y="889873"/>
            <a:ext cx="5893475" cy="639008"/>
          </a:xfrm>
          <a:prstGeom prst="rect">
            <a:avLst/>
          </a:prstGeom>
          <a:noFill/>
          <a:ln/>
        </p:spPr>
        <p:txBody>
          <a:bodyPr wrap="none" rtlCol="0" anchor="t"/>
          <a:lstStyle/>
          <a:p>
            <a:pPr marL="0" indent="0">
              <a:lnSpc>
                <a:spcPts val="5032"/>
              </a:lnSpc>
              <a:buNone/>
            </a:pPr>
            <a:r>
              <a:rPr lang="en-US" sz="4025" dirty="0">
                <a:solidFill>
                  <a:srgbClr val="B380FF"/>
                </a:solidFill>
                <a:latin typeface="Sora" pitchFamily="34" charset="0"/>
                <a:ea typeface="Sora" pitchFamily="34" charset="-122"/>
                <a:cs typeface="Sora" pitchFamily="34" charset="-120"/>
              </a:rPr>
              <a:t>Naive Bayes Algorithm</a:t>
            </a:r>
            <a:endParaRPr lang="en-US" sz="4025" dirty="0"/>
          </a:p>
        </p:txBody>
      </p:sp>
      <p:sp>
        <p:nvSpPr>
          <p:cNvPr id="6" name="Shape 2"/>
          <p:cNvSpPr/>
          <p:nvPr/>
        </p:nvSpPr>
        <p:spPr>
          <a:xfrm>
            <a:off x="6202085" y="1835587"/>
            <a:ext cx="3754160" cy="3467457"/>
          </a:xfrm>
          <a:prstGeom prst="roundRect">
            <a:avLst>
              <a:gd name="adj" fmla="val 1062"/>
            </a:avLst>
          </a:prstGeom>
          <a:solidFill>
            <a:srgbClr val="26262B"/>
          </a:solidFill>
          <a:ln/>
        </p:spPr>
        <p:txBody>
          <a:bodyPr/>
          <a:lstStyle/>
          <a:p>
            <a:endParaRPr lang="en-IN"/>
          </a:p>
        </p:txBody>
      </p:sp>
      <p:sp>
        <p:nvSpPr>
          <p:cNvPr id="7" name="Text 3"/>
          <p:cNvSpPr/>
          <p:nvPr/>
        </p:nvSpPr>
        <p:spPr>
          <a:xfrm>
            <a:off x="6406515" y="2040017"/>
            <a:ext cx="3345299" cy="638889"/>
          </a:xfrm>
          <a:prstGeom prst="rect">
            <a:avLst/>
          </a:prstGeom>
          <a:noFill/>
          <a:ln/>
        </p:spPr>
        <p:txBody>
          <a:bodyPr wrap="square" rtlCol="0" anchor="t"/>
          <a:lstStyle/>
          <a:p>
            <a:pPr marL="0" indent="0">
              <a:lnSpc>
                <a:spcPts val="2516"/>
              </a:lnSpc>
              <a:buNone/>
            </a:pPr>
            <a:r>
              <a:rPr lang="en-US" sz="2013" dirty="0">
                <a:solidFill>
                  <a:srgbClr val="E0D6DE"/>
                </a:solidFill>
                <a:latin typeface="Sora" pitchFamily="34" charset="0"/>
                <a:ea typeface="Sora" pitchFamily="34" charset="-122"/>
                <a:cs typeface="Sora" pitchFamily="34" charset="-120"/>
              </a:rPr>
              <a:t>Probability-Based Classification</a:t>
            </a:r>
            <a:endParaRPr lang="en-US" sz="2013" dirty="0"/>
          </a:p>
        </p:txBody>
      </p:sp>
      <p:sp>
        <p:nvSpPr>
          <p:cNvPr id="8" name="Text 4"/>
          <p:cNvSpPr/>
          <p:nvPr/>
        </p:nvSpPr>
        <p:spPr>
          <a:xfrm>
            <a:off x="6406515" y="2801541"/>
            <a:ext cx="3345299" cy="1962388"/>
          </a:xfrm>
          <a:prstGeom prst="rect">
            <a:avLst/>
          </a:prstGeom>
          <a:noFill/>
          <a:ln/>
        </p:spPr>
        <p:txBody>
          <a:bodyPr wrap="square" rtlCol="0" anchor="t"/>
          <a:lstStyle/>
          <a:p>
            <a:pPr marL="0" indent="0">
              <a:lnSpc>
                <a:spcPts val="2576"/>
              </a:lnSpc>
              <a:buNone/>
            </a:pPr>
            <a:r>
              <a:rPr lang="en-US" sz="1610" dirty="0">
                <a:solidFill>
                  <a:srgbClr val="E0D6DE"/>
                </a:solidFill>
                <a:latin typeface="Noto Sans TC" pitchFamily="34" charset="0"/>
                <a:ea typeface="Noto Sans TC" pitchFamily="34" charset="-122"/>
                <a:cs typeface="Noto Sans TC" pitchFamily="34" charset="-120"/>
              </a:rPr>
              <a:t>The Naive Bayes algorithm is a probabilistic approach to classification. It calculates the probability of a message being spam based on the presence of certain words or features.</a:t>
            </a:r>
            <a:endParaRPr lang="en-US" sz="1610" dirty="0"/>
          </a:p>
        </p:txBody>
      </p:sp>
      <p:sp>
        <p:nvSpPr>
          <p:cNvPr id="9" name="Shape 5"/>
          <p:cNvSpPr/>
          <p:nvPr/>
        </p:nvSpPr>
        <p:spPr>
          <a:xfrm>
            <a:off x="10160675" y="1835587"/>
            <a:ext cx="3754160" cy="3467457"/>
          </a:xfrm>
          <a:prstGeom prst="roundRect">
            <a:avLst>
              <a:gd name="adj" fmla="val 1062"/>
            </a:avLst>
          </a:prstGeom>
          <a:solidFill>
            <a:srgbClr val="26262B"/>
          </a:solidFill>
          <a:ln/>
        </p:spPr>
        <p:txBody>
          <a:bodyPr/>
          <a:lstStyle/>
          <a:p>
            <a:endParaRPr lang="en-IN"/>
          </a:p>
        </p:txBody>
      </p:sp>
      <p:sp>
        <p:nvSpPr>
          <p:cNvPr id="10" name="Text 6"/>
          <p:cNvSpPr/>
          <p:nvPr/>
        </p:nvSpPr>
        <p:spPr>
          <a:xfrm>
            <a:off x="10365105" y="2040017"/>
            <a:ext cx="2556034" cy="319445"/>
          </a:xfrm>
          <a:prstGeom prst="rect">
            <a:avLst/>
          </a:prstGeom>
          <a:noFill/>
          <a:ln/>
        </p:spPr>
        <p:txBody>
          <a:bodyPr wrap="none" rtlCol="0" anchor="t"/>
          <a:lstStyle/>
          <a:p>
            <a:pPr marL="0" indent="0">
              <a:lnSpc>
                <a:spcPts val="2516"/>
              </a:lnSpc>
              <a:buNone/>
            </a:pPr>
            <a:r>
              <a:rPr lang="en-US" sz="2013" dirty="0">
                <a:solidFill>
                  <a:srgbClr val="E0D6DE"/>
                </a:solidFill>
                <a:latin typeface="Sora" pitchFamily="34" charset="0"/>
                <a:ea typeface="Sora" pitchFamily="34" charset="-122"/>
                <a:cs typeface="Sora" pitchFamily="34" charset="-120"/>
              </a:rPr>
              <a:t>Bayes' Theorem</a:t>
            </a:r>
            <a:endParaRPr lang="en-US" sz="2013" dirty="0"/>
          </a:p>
        </p:txBody>
      </p:sp>
      <p:sp>
        <p:nvSpPr>
          <p:cNvPr id="11" name="Text 7"/>
          <p:cNvSpPr/>
          <p:nvPr/>
        </p:nvSpPr>
        <p:spPr>
          <a:xfrm>
            <a:off x="10365105" y="2482096"/>
            <a:ext cx="3345299" cy="2616518"/>
          </a:xfrm>
          <a:prstGeom prst="rect">
            <a:avLst/>
          </a:prstGeom>
          <a:noFill/>
          <a:ln/>
        </p:spPr>
        <p:txBody>
          <a:bodyPr wrap="square" rtlCol="0" anchor="t"/>
          <a:lstStyle/>
          <a:p>
            <a:pPr marL="0" indent="0">
              <a:lnSpc>
                <a:spcPts val="2576"/>
              </a:lnSpc>
              <a:buNone/>
            </a:pPr>
            <a:r>
              <a:rPr lang="en-US" sz="1610" dirty="0">
                <a:solidFill>
                  <a:srgbClr val="E0D6DE"/>
                </a:solidFill>
                <a:latin typeface="Noto Sans TC" pitchFamily="34" charset="0"/>
                <a:ea typeface="Noto Sans TC" pitchFamily="34" charset="-122"/>
                <a:cs typeface="Noto Sans TC" pitchFamily="34" charset="-120"/>
              </a:rPr>
              <a:t>The algorithm relies on Bayes' Theorem, which relates the probability of an event to prior probabilities and conditional probabilities. This theorem allows us to calculate the likelihood of a message being spam given the observed features.</a:t>
            </a:r>
            <a:endParaRPr lang="en-US" sz="1610" dirty="0"/>
          </a:p>
        </p:txBody>
      </p:sp>
      <p:sp>
        <p:nvSpPr>
          <p:cNvPr id="12" name="Shape 8"/>
          <p:cNvSpPr/>
          <p:nvPr/>
        </p:nvSpPr>
        <p:spPr>
          <a:xfrm>
            <a:off x="6202085" y="5507474"/>
            <a:ext cx="7712631" cy="1832134"/>
          </a:xfrm>
          <a:prstGeom prst="roundRect">
            <a:avLst>
              <a:gd name="adj" fmla="val 2009"/>
            </a:avLst>
          </a:prstGeom>
          <a:solidFill>
            <a:srgbClr val="26262B"/>
          </a:solidFill>
          <a:ln/>
        </p:spPr>
        <p:txBody>
          <a:bodyPr/>
          <a:lstStyle/>
          <a:p>
            <a:endParaRPr lang="en-IN"/>
          </a:p>
        </p:txBody>
      </p:sp>
      <p:sp>
        <p:nvSpPr>
          <p:cNvPr id="13" name="Text 9"/>
          <p:cNvSpPr/>
          <p:nvPr/>
        </p:nvSpPr>
        <p:spPr>
          <a:xfrm>
            <a:off x="6406515" y="5711904"/>
            <a:ext cx="3202543" cy="319445"/>
          </a:xfrm>
          <a:prstGeom prst="rect">
            <a:avLst/>
          </a:prstGeom>
          <a:noFill/>
          <a:ln/>
        </p:spPr>
        <p:txBody>
          <a:bodyPr wrap="none" rtlCol="0" anchor="t"/>
          <a:lstStyle/>
          <a:p>
            <a:pPr marL="0" indent="0">
              <a:lnSpc>
                <a:spcPts val="2516"/>
              </a:lnSpc>
              <a:buNone/>
            </a:pPr>
            <a:r>
              <a:rPr lang="en-US" sz="2013" dirty="0">
                <a:solidFill>
                  <a:srgbClr val="E0D6DE"/>
                </a:solidFill>
                <a:latin typeface="Sora" pitchFamily="34" charset="0"/>
                <a:ea typeface="Sora" pitchFamily="34" charset="-122"/>
                <a:cs typeface="Sora" pitchFamily="34" charset="-120"/>
              </a:rPr>
              <a:t>Simplicity and Efficiency</a:t>
            </a:r>
            <a:endParaRPr lang="en-US" sz="2013" dirty="0"/>
          </a:p>
        </p:txBody>
      </p:sp>
      <p:sp>
        <p:nvSpPr>
          <p:cNvPr id="14" name="Text 10"/>
          <p:cNvSpPr/>
          <p:nvPr/>
        </p:nvSpPr>
        <p:spPr>
          <a:xfrm>
            <a:off x="6406515" y="6153983"/>
            <a:ext cx="7303770" cy="981194"/>
          </a:xfrm>
          <a:prstGeom prst="rect">
            <a:avLst/>
          </a:prstGeom>
          <a:noFill/>
          <a:ln/>
        </p:spPr>
        <p:txBody>
          <a:bodyPr wrap="square" rtlCol="0" anchor="t"/>
          <a:lstStyle/>
          <a:p>
            <a:pPr marL="0" indent="0">
              <a:lnSpc>
                <a:spcPts val="2576"/>
              </a:lnSpc>
              <a:buNone/>
            </a:pPr>
            <a:r>
              <a:rPr lang="en-US" sz="1610" dirty="0">
                <a:solidFill>
                  <a:srgbClr val="E0D6DE"/>
                </a:solidFill>
                <a:latin typeface="Noto Sans TC" pitchFamily="34" charset="0"/>
                <a:ea typeface="Noto Sans TC" pitchFamily="34" charset="-122"/>
                <a:cs typeface="Noto Sans TC" pitchFamily="34" charset="-120"/>
              </a:rPr>
              <a:t>Naive Bayes is known for its simplicity and efficiency, making it well-suited for large-scale text classification tasks like spam filtering. It requires relatively little training data and can provide accurate predictions.</a:t>
            </a:r>
            <a:endParaRPr lang="en-US" sz="1610" dirty="0"/>
          </a:p>
        </p:txBody>
      </p:sp>
      <p:pic>
        <p:nvPicPr>
          <p:cNvPr id="17" name="Picture 16" descr="A math equation with black text">
            <a:extLst>
              <a:ext uri="{FF2B5EF4-FFF2-40B4-BE49-F238E27FC236}">
                <a16:creationId xmlns:a16="http://schemas.microsoft.com/office/drawing/2014/main" id="{57B39579-883C-5D1F-4C96-EAF63990387D}"/>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0" y="2824140"/>
            <a:ext cx="5750107" cy="2787616"/>
          </a:xfrm>
          <a:prstGeom prst="rect">
            <a:avLst/>
          </a:prstGeom>
        </p:spPr>
      </p:pic>
      <p:sp>
        <p:nvSpPr>
          <p:cNvPr id="18" name="TextBox 17">
            <a:extLst>
              <a:ext uri="{FF2B5EF4-FFF2-40B4-BE49-F238E27FC236}">
                <a16:creationId xmlns:a16="http://schemas.microsoft.com/office/drawing/2014/main" id="{13794E72-E7E1-859A-950E-9C3483593EEB}"/>
              </a:ext>
            </a:extLst>
          </p:cNvPr>
          <p:cNvSpPr txBox="1"/>
          <p:nvPr/>
        </p:nvSpPr>
        <p:spPr>
          <a:xfrm>
            <a:off x="44406" y="5550695"/>
            <a:ext cx="5750107" cy="230832"/>
          </a:xfrm>
          <a:prstGeom prst="rect">
            <a:avLst/>
          </a:prstGeom>
          <a:noFill/>
        </p:spPr>
        <p:txBody>
          <a:bodyPr wrap="square" rtlCol="0">
            <a:spAutoFit/>
          </a:bodyPr>
          <a:lstStyle/>
          <a:p>
            <a:r>
              <a:rPr lang="en-IN" sz="900">
                <a:hlinkClick r:id="rId5" tooltip="https://scientistcafe.com/2018/08/28/workshop_2018sep"/>
              </a:rPr>
              <a:t>This Photo</a:t>
            </a:r>
            <a:r>
              <a:rPr lang="en-IN" sz="900"/>
              <a:t> by Unknown Author is licensed under </a:t>
            </a:r>
            <a:r>
              <a:rPr lang="en-IN" sz="900">
                <a:hlinkClick r:id="rId6" tooltip="https://creativecommons.org/licenses/by-nc-sa/3.0/"/>
              </a:rPr>
              <a:t>CC BY-SA-NC</a:t>
            </a:r>
            <a:endParaRPr lang="en-IN" sz="9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txBody>
          <a:bodyPr/>
          <a:lstStyle/>
          <a:p>
            <a:endParaRPr lang="en-IN"/>
          </a:p>
        </p:txBody>
      </p:sp>
      <p:sp>
        <p:nvSpPr>
          <p:cNvPr id="5" name="Text 1"/>
          <p:cNvSpPr/>
          <p:nvPr/>
        </p:nvSpPr>
        <p:spPr>
          <a:xfrm>
            <a:off x="640794" y="1230749"/>
            <a:ext cx="6997065" cy="572095"/>
          </a:xfrm>
          <a:prstGeom prst="rect">
            <a:avLst/>
          </a:prstGeom>
          <a:noFill/>
          <a:ln/>
        </p:spPr>
        <p:txBody>
          <a:bodyPr wrap="none" rtlCol="0" anchor="t"/>
          <a:lstStyle/>
          <a:p>
            <a:pPr marL="0" indent="0">
              <a:lnSpc>
                <a:spcPts val="4505"/>
              </a:lnSpc>
              <a:buNone/>
            </a:pPr>
            <a:r>
              <a:rPr lang="en-US" sz="3604" dirty="0">
                <a:solidFill>
                  <a:srgbClr val="B380FF"/>
                </a:solidFill>
                <a:latin typeface="Sora" pitchFamily="34" charset="0"/>
                <a:ea typeface="Sora" pitchFamily="34" charset="-122"/>
                <a:cs typeface="Sora" pitchFamily="34" charset="-120"/>
              </a:rPr>
              <a:t>Model Training and Evaluation</a:t>
            </a:r>
            <a:endParaRPr lang="en-US" sz="3604" dirty="0"/>
          </a:p>
        </p:txBody>
      </p:sp>
      <p:pic>
        <p:nvPicPr>
          <p:cNvPr id="6" name="Image 2" descr="preencoded.png"/>
          <p:cNvPicPr>
            <a:picLocks noChangeAspect="1"/>
          </p:cNvPicPr>
          <p:nvPr/>
        </p:nvPicPr>
        <p:blipFill>
          <a:blip r:embed="rId4"/>
          <a:stretch>
            <a:fillRect/>
          </a:stretch>
        </p:blipFill>
        <p:spPr>
          <a:xfrm>
            <a:off x="640794" y="2077403"/>
            <a:ext cx="915353" cy="1640443"/>
          </a:xfrm>
          <a:prstGeom prst="rect">
            <a:avLst/>
          </a:prstGeom>
        </p:spPr>
      </p:pic>
      <p:sp>
        <p:nvSpPr>
          <p:cNvPr id="7" name="Text 2"/>
          <p:cNvSpPr/>
          <p:nvPr/>
        </p:nvSpPr>
        <p:spPr>
          <a:xfrm>
            <a:off x="1830705" y="2260402"/>
            <a:ext cx="2288619" cy="285988"/>
          </a:xfrm>
          <a:prstGeom prst="rect">
            <a:avLst/>
          </a:prstGeom>
          <a:noFill/>
          <a:ln/>
        </p:spPr>
        <p:txBody>
          <a:bodyPr wrap="none" rtlCol="0" anchor="t"/>
          <a:lstStyle/>
          <a:p>
            <a:pPr marL="0" indent="0" algn="l">
              <a:lnSpc>
                <a:spcPts val="2253"/>
              </a:lnSpc>
              <a:buNone/>
            </a:pPr>
            <a:r>
              <a:rPr lang="en-US" sz="1802" dirty="0">
                <a:solidFill>
                  <a:srgbClr val="E0D6DE"/>
                </a:solidFill>
                <a:latin typeface="Sora" pitchFamily="34" charset="0"/>
                <a:ea typeface="Sora" pitchFamily="34" charset="-122"/>
                <a:cs typeface="Sora" pitchFamily="34" charset="-120"/>
              </a:rPr>
              <a:t>Training Data Split</a:t>
            </a:r>
            <a:endParaRPr lang="en-US" sz="1802" dirty="0"/>
          </a:p>
        </p:txBody>
      </p:sp>
      <p:sp>
        <p:nvSpPr>
          <p:cNvPr id="8" name="Text 3"/>
          <p:cNvSpPr/>
          <p:nvPr/>
        </p:nvSpPr>
        <p:spPr>
          <a:xfrm>
            <a:off x="1830705" y="2656165"/>
            <a:ext cx="6672501" cy="878681"/>
          </a:xfrm>
          <a:prstGeom prst="rect">
            <a:avLst/>
          </a:prstGeom>
          <a:noFill/>
          <a:ln/>
        </p:spPr>
        <p:txBody>
          <a:bodyPr wrap="square" rtlCol="0" anchor="t"/>
          <a:lstStyle/>
          <a:p>
            <a:pPr marL="0" indent="0" algn="l">
              <a:lnSpc>
                <a:spcPts val="2307"/>
              </a:lnSpc>
              <a:buNone/>
            </a:pPr>
            <a:r>
              <a:rPr lang="en-US" sz="1442" dirty="0">
                <a:solidFill>
                  <a:srgbClr val="E0D6DE"/>
                </a:solidFill>
                <a:latin typeface="Noto Sans TC" pitchFamily="34" charset="0"/>
                <a:ea typeface="Noto Sans TC" pitchFamily="34" charset="-122"/>
                <a:cs typeface="Noto Sans TC" pitchFamily="34" charset="-120"/>
              </a:rPr>
              <a:t>We split the dataset into training and testing sets. The training set is used to train the Naive Bayes model, while the testing set is used to evaluate its performance.</a:t>
            </a:r>
            <a:endParaRPr lang="en-US" sz="1442" dirty="0"/>
          </a:p>
        </p:txBody>
      </p:sp>
      <p:pic>
        <p:nvPicPr>
          <p:cNvPr id="9" name="Image 3" descr="preencoded.png"/>
          <p:cNvPicPr>
            <a:picLocks noChangeAspect="1"/>
          </p:cNvPicPr>
          <p:nvPr/>
        </p:nvPicPr>
        <p:blipFill>
          <a:blip r:embed="rId5"/>
          <a:stretch>
            <a:fillRect/>
          </a:stretch>
        </p:blipFill>
        <p:spPr>
          <a:xfrm>
            <a:off x="640794" y="3717846"/>
            <a:ext cx="915353" cy="1640443"/>
          </a:xfrm>
          <a:prstGeom prst="rect">
            <a:avLst/>
          </a:prstGeom>
        </p:spPr>
      </p:pic>
      <p:sp>
        <p:nvSpPr>
          <p:cNvPr id="10" name="Text 4"/>
          <p:cNvSpPr/>
          <p:nvPr/>
        </p:nvSpPr>
        <p:spPr>
          <a:xfrm>
            <a:off x="1830705" y="3900845"/>
            <a:ext cx="2288619" cy="285988"/>
          </a:xfrm>
          <a:prstGeom prst="rect">
            <a:avLst/>
          </a:prstGeom>
          <a:noFill/>
          <a:ln/>
        </p:spPr>
        <p:txBody>
          <a:bodyPr wrap="none" rtlCol="0" anchor="t"/>
          <a:lstStyle/>
          <a:p>
            <a:pPr marL="0" indent="0" algn="l">
              <a:lnSpc>
                <a:spcPts val="2253"/>
              </a:lnSpc>
              <a:buNone/>
            </a:pPr>
            <a:r>
              <a:rPr lang="en-US" sz="1802" dirty="0">
                <a:solidFill>
                  <a:srgbClr val="E0D6DE"/>
                </a:solidFill>
                <a:latin typeface="Sora" pitchFamily="34" charset="0"/>
                <a:ea typeface="Sora" pitchFamily="34" charset="-122"/>
                <a:cs typeface="Sora" pitchFamily="34" charset="-120"/>
              </a:rPr>
              <a:t>Model Training</a:t>
            </a:r>
            <a:endParaRPr lang="en-US" sz="1802" dirty="0"/>
          </a:p>
        </p:txBody>
      </p:sp>
      <p:sp>
        <p:nvSpPr>
          <p:cNvPr id="11" name="Text 5"/>
          <p:cNvSpPr/>
          <p:nvPr/>
        </p:nvSpPr>
        <p:spPr>
          <a:xfrm>
            <a:off x="1830705" y="4296608"/>
            <a:ext cx="6672501" cy="878681"/>
          </a:xfrm>
          <a:prstGeom prst="rect">
            <a:avLst/>
          </a:prstGeom>
          <a:noFill/>
          <a:ln/>
        </p:spPr>
        <p:txBody>
          <a:bodyPr wrap="square" rtlCol="0" anchor="t"/>
          <a:lstStyle/>
          <a:p>
            <a:pPr marL="0" indent="0" algn="l">
              <a:lnSpc>
                <a:spcPts val="2307"/>
              </a:lnSpc>
              <a:buNone/>
            </a:pPr>
            <a:r>
              <a:rPr lang="en-US" sz="1442" dirty="0">
                <a:solidFill>
                  <a:srgbClr val="E0D6DE"/>
                </a:solidFill>
                <a:latin typeface="Noto Sans TC" pitchFamily="34" charset="0"/>
                <a:ea typeface="Noto Sans TC" pitchFamily="34" charset="-122"/>
                <a:cs typeface="Noto Sans TC" pitchFamily="34" charset="-120"/>
              </a:rPr>
              <a:t>The Naive Bayes model is trained on the training data, learning the relationships between words and the spam/ham classification. This involves adjusting the model's parameters to minimize prediction errors.</a:t>
            </a:r>
            <a:endParaRPr lang="en-US" sz="1442" dirty="0"/>
          </a:p>
        </p:txBody>
      </p:sp>
      <p:pic>
        <p:nvPicPr>
          <p:cNvPr id="12" name="Image 4" descr="preencoded.png"/>
          <p:cNvPicPr>
            <a:picLocks noChangeAspect="1"/>
          </p:cNvPicPr>
          <p:nvPr/>
        </p:nvPicPr>
        <p:blipFill>
          <a:blip r:embed="rId6"/>
          <a:stretch>
            <a:fillRect/>
          </a:stretch>
        </p:blipFill>
        <p:spPr>
          <a:xfrm>
            <a:off x="640794" y="5358289"/>
            <a:ext cx="915353" cy="1640443"/>
          </a:xfrm>
          <a:prstGeom prst="rect">
            <a:avLst/>
          </a:prstGeom>
        </p:spPr>
      </p:pic>
      <p:sp>
        <p:nvSpPr>
          <p:cNvPr id="13" name="Text 6"/>
          <p:cNvSpPr/>
          <p:nvPr/>
        </p:nvSpPr>
        <p:spPr>
          <a:xfrm>
            <a:off x="1830705" y="5541288"/>
            <a:ext cx="2288619" cy="285988"/>
          </a:xfrm>
          <a:prstGeom prst="rect">
            <a:avLst/>
          </a:prstGeom>
          <a:noFill/>
          <a:ln/>
        </p:spPr>
        <p:txBody>
          <a:bodyPr wrap="none" rtlCol="0" anchor="t"/>
          <a:lstStyle/>
          <a:p>
            <a:pPr marL="0" indent="0" algn="l">
              <a:lnSpc>
                <a:spcPts val="2253"/>
              </a:lnSpc>
              <a:buNone/>
            </a:pPr>
            <a:r>
              <a:rPr lang="en-US" sz="1802" dirty="0">
                <a:solidFill>
                  <a:srgbClr val="E0D6DE"/>
                </a:solidFill>
                <a:latin typeface="Sora" pitchFamily="34" charset="0"/>
                <a:ea typeface="Sora" pitchFamily="34" charset="-122"/>
                <a:cs typeface="Sora" pitchFamily="34" charset="-120"/>
              </a:rPr>
              <a:t>Model Evaluation</a:t>
            </a:r>
            <a:endParaRPr lang="en-US" sz="1802" dirty="0"/>
          </a:p>
        </p:txBody>
      </p:sp>
      <p:sp>
        <p:nvSpPr>
          <p:cNvPr id="14" name="Text 7"/>
          <p:cNvSpPr/>
          <p:nvPr/>
        </p:nvSpPr>
        <p:spPr>
          <a:xfrm>
            <a:off x="1830705" y="5937052"/>
            <a:ext cx="6672501" cy="878681"/>
          </a:xfrm>
          <a:prstGeom prst="rect">
            <a:avLst/>
          </a:prstGeom>
          <a:noFill/>
          <a:ln/>
        </p:spPr>
        <p:txBody>
          <a:bodyPr wrap="square" rtlCol="0" anchor="t"/>
          <a:lstStyle/>
          <a:p>
            <a:pPr marL="0" indent="0" algn="l">
              <a:lnSpc>
                <a:spcPts val="2307"/>
              </a:lnSpc>
              <a:buNone/>
            </a:pPr>
            <a:r>
              <a:rPr lang="en-US" sz="1442" dirty="0">
                <a:solidFill>
                  <a:srgbClr val="E0D6DE"/>
                </a:solidFill>
                <a:latin typeface="Noto Sans TC" pitchFamily="34" charset="0"/>
                <a:ea typeface="Noto Sans TC" pitchFamily="34" charset="-122"/>
                <a:cs typeface="Noto Sans TC" pitchFamily="34" charset="-120"/>
              </a:rPr>
              <a:t>We evaluate the model's performance on the testing set using metrics like accuracy, precision, recall, and F1 score. These metrics provide insights into the model's ability to correctly identify spam and non-spam messages.</a:t>
            </a:r>
            <a:endParaRPr lang="en-US" sz="1442" dirty="0"/>
          </a:p>
        </p:txBody>
      </p:sp>
      <p:pic>
        <p:nvPicPr>
          <p:cNvPr id="17" name="Picture 16" descr="A diagram of a variety of colored circles">
            <a:extLst>
              <a:ext uri="{FF2B5EF4-FFF2-40B4-BE49-F238E27FC236}">
                <a16:creationId xmlns:a16="http://schemas.microsoft.com/office/drawing/2014/main" id="{24C0549F-7C43-DFA1-16EB-5D6631788A2A}"/>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9247367" y="497400"/>
            <a:ext cx="5062019" cy="727371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txBody>
          <a:bodyPr/>
          <a:lstStyle/>
          <a:p>
            <a:endParaRPr lang="en-IN"/>
          </a:p>
        </p:txBody>
      </p:sp>
      <p:sp>
        <p:nvSpPr>
          <p:cNvPr id="5" name="Text 1"/>
          <p:cNvSpPr/>
          <p:nvPr/>
        </p:nvSpPr>
        <p:spPr>
          <a:xfrm>
            <a:off x="616387" y="1322903"/>
            <a:ext cx="6171367" cy="550307"/>
          </a:xfrm>
          <a:prstGeom prst="rect">
            <a:avLst/>
          </a:prstGeom>
          <a:noFill/>
          <a:ln/>
        </p:spPr>
        <p:txBody>
          <a:bodyPr wrap="none" rtlCol="0" anchor="t"/>
          <a:lstStyle/>
          <a:p>
            <a:pPr marL="0" indent="0">
              <a:lnSpc>
                <a:spcPts val="4334"/>
              </a:lnSpc>
              <a:buNone/>
            </a:pPr>
            <a:r>
              <a:rPr lang="en-US" sz="3467" dirty="0">
                <a:solidFill>
                  <a:srgbClr val="B380FF"/>
                </a:solidFill>
                <a:latin typeface="Sora" pitchFamily="34" charset="0"/>
                <a:ea typeface="Sora" pitchFamily="34" charset="-122"/>
                <a:cs typeface="Sora" pitchFamily="34" charset="-120"/>
              </a:rPr>
              <a:t>Streamlit GUI Development</a:t>
            </a:r>
            <a:endParaRPr lang="en-US" sz="3467" dirty="0"/>
          </a:p>
        </p:txBody>
      </p:sp>
      <p:pic>
        <p:nvPicPr>
          <p:cNvPr id="6" name="Image 2" descr="preencoded.png"/>
          <p:cNvPicPr>
            <a:picLocks noChangeAspect="1"/>
          </p:cNvPicPr>
          <p:nvPr/>
        </p:nvPicPr>
        <p:blipFill>
          <a:blip r:embed="rId4"/>
          <a:stretch>
            <a:fillRect/>
          </a:stretch>
        </p:blipFill>
        <p:spPr>
          <a:xfrm>
            <a:off x="616387" y="2137291"/>
            <a:ext cx="440174" cy="440174"/>
          </a:xfrm>
          <a:prstGeom prst="rect">
            <a:avLst/>
          </a:prstGeom>
        </p:spPr>
      </p:pic>
      <p:sp>
        <p:nvSpPr>
          <p:cNvPr id="7" name="Text 2"/>
          <p:cNvSpPr/>
          <p:nvPr/>
        </p:nvSpPr>
        <p:spPr>
          <a:xfrm>
            <a:off x="616387" y="2753558"/>
            <a:ext cx="2590205" cy="275153"/>
          </a:xfrm>
          <a:prstGeom prst="rect">
            <a:avLst/>
          </a:prstGeom>
          <a:noFill/>
          <a:ln/>
        </p:spPr>
        <p:txBody>
          <a:bodyPr wrap="none" rtlCol="0" anchor="t"/>
          <a:lstStyle/>
          <a:p>
            <a:pPr marL="0" indent="0" algn="l">
              <a:lnSpc>
                <a:spcPts val="2167"/>
              </a:lnSpc>
              <a:buNone/>
            </a:pPr>
            <a:r>
              <a:rPr lang="en-US" sz="1733" dirty="0">
                <a:solidFill>
                  <a:srgbClr val="E0D6DE"/>
                </a:solidFill>
                <a:latin typeface="Sora" pitchFamily="34" charset="0"/>
                <a:ea typeface="Sora" pitchFamily="34" charset="-122"/>
                <a:cs typeface="Sora" pitchFamily="34" charset="-120"/>
              </a:rPr>
              <a:t>User-Friendly Interface</a:t>
            </a:r>
            <a:endParaRPr lang="en-US" sz="1733" dirty="0"/>
          </a:p>
        </p:txBody>
      </p:sp>
      <p:sp>
        <p:nvSpPr>
          <p:cNvPr id="8" name="Text 3"/>
          <p:cNvSpPr/>
          <p:nvPr/>
        </p:nvSpPr>
        <p:spPr>
          <a:xfrm>
            <a:off x="616387" y="3134320"/>
            <a:ext cx="3823573" cy="1126808"/>
          </a:xfrm>
          <a:prstGeom prst="rect">
            <a:avLst/>
          </a:prstGeom>
          <a:noFill/>
          <a:ln/>
        </p:spPr>
        <p:txBody>
          <a:bodyPr wrap="square" rtlCol="0" anchor="t"/>
          <a:lstStyle/>
          <a:p>
            <a:pPr marL="0" indent="0" algn="l">
              <a:lnSpc>
                <a:spcPts val="2219"/>
              </a:lnSpc>
              <a:buNone/>
            </a:pPr>
            <a:r>
              <a:rPr lang="en-US" sz="1387" dirty="0">
                <a:solidFill>
                  <a:srgbClr val="E0D6DE"/>
                </a:solidFill>
                <a:latin typeface="Noto Sans TC" pitchFamily="34" charset="0"/>
                <a:ea typeface="Noto Sans TC" pitchFamily="34" charset="-122"/>
                <a:cs typeface="Noto Sans TC" pitchFamily="34" charset="-120"/>
              </a:rPr>
              <a:t>We developed a user-friendly graphical user interface (GUI) using Streamlit. The GUI provides a simple and intuitive way for users to interact with the spam classifier.</a:t>
            </a:r>
            <a:endParaRPr lang="en-US" sz="1387" dirty="0"/>
          </a:p>
        </p:txBody>
      </p:sp>
      <p:pic>
        <p:nvPicPr>
          <p:cNvPr id="9" name="Image 3" descr="preencoded.png"/>
          <p:cNvPicPr>
            <a:picLocks noChangeAspect="1"/>
          </p:cNvPicPr>
          <p:nvPr/>
        </p:nvPicPr>
        <p:blipFill>
          <a:blip r:embed="rId5"/>
          <a:stretch>
            <a:fillRect/>
          </a:stretch>
        </p:blipFill>
        <p:spPr>
          <a:xfrm>
            <a:off x="4704040" y="2137291"/>
            <a:ext cx="440174" cy="440174"/>
          </a:xfrm>
          <a:prstGeom prst="rect">
            <a:avLst/>
          </a:prstGeom>
        </p:spPr>
      </p:pic>
      <p:sp>
        <p:nvSpPr>
          <p:cNvPr id="10" name="Text 4"/>
          <p:cNvSpPr/>
          <p:nvPr/>
        </p:nvSpPr>
        <p:spPr>
          <a:xfrm>
            <a:off x="4704040" y="2753558"/>
            <a:ext cx="2201347" cy="275153"/>
          </a:xfrm>
          <a:prstGeom prst="rect">
            <a:avLst/>
          </a:prstGeom>
          <a:noFill/>
          <a:ln/>
        </p:spPr>
        <p:txBody>
          <a:bodyPr wrap="none" rtlCol="0" anchor="t"/>
          <a:lstStyle/>
          <a:p>
            <a:pPr marL="0" indent="0" algn="l">
              <a:lnSpc>
                <a:spcPts val="2167"/>
              </a:lnSpc>
              <a:buNone/>
            </a:pPr>
            <a:r>
              <a:rPr lang="en-US" sz="1733" dirty="0">
                <a:solidFill>
                  <a:srgbClr val="E0D6DE"/>
                </a:solidFill>
                <a:latin typeface="Sora" pitchFamily="34" charset="0"/>
                <a:ea typeface="Sora" pitchFamily="34" charset="-122"/>
                <a:cs typeface="Sora" pitchFamily="34" charset="-120"/>
              </a:rPr>
              <a:t>Text Input</a:t>
            </a:r>
            <a:endParaRPr lang="en-US" sz="1733" dirty="0"/>
          </a:p>
        </p:txBody>
      </p:sp>
      <p:sp>
        <p:nvSpPr>
          <p:cNvPr id="11" name="Text 5"/>
          <p:cNvSpPr/>
          <p:nvPr/>
        </p:nvSpPr>
        <p:spPr>
          <a:xfrm>
            <a:off x="4704040" y="3134320"/>
            <a:ext cx="3823573" cy="845106"/>
          </a:xfrm>
          <a:prstGeom prst="rect">
            <a:avLst/>
          </a:prstGeom>
          <a:noFill/>
          <a:ln/>
        </p:spPr>
        <p:txBody>
          <a:bodyPr wrap="square" rtlCol="0" anchor="t"/>
          <a:lstStyle/>
          <a:p>
            <a:pPr marL="0" indent="0" algn="l">
              <a:lnSpc>
                <a:spcPts val="2219"/>
              </a:lnSpc>
              <a:buNone/>
            </a:pPr>
            <a:r>
              <a:rPr lang="en-US" sz="1387" dirty="0">
                <a:solidFill>
                  <a:srgbClr val="E0D6DE"/>
                </a:solidFill>
                <a:latin typeface="Noto Sans TC" pitchFamily="34" charset="0"/>
                <a:ea typeface="Noto Sans TC" pitchFamily="34" charset="-122"/>
                <a:cs typeface="Noto Sans TC" pitchFamily="34" charset="-120"/>
              </a:rPr>
              <a:t>Users can input an SMS message into the GUI, and the model will analyze it and predict whether it is spam or ham.</a:t>
            </a:r>
            <a:endParaRPr lang="en-US" sz="1387" dirty="0"/>
          </a:p>
        </p:txBody>
      </p:sp>
      <p:pic>
        <p:nvPicPr>
          <p:cNvPr id="12" name="Image 4" descr="preencoded.png"/>
          <p:cNvPicPr>
            <a:picLocks noChangeAspect="1"/>
          </p:cNvPicPr>
          <p:nvPr/>
        </p:nvPicPr>
        <p:blipFill>
          <a:blip r:embed="rId6"/>
          <a:stretch>
            <a:fillRect/>
          </a:stretch>
        </p:blipFill>
        <p:spPr>
          <a:xfrm>
            <a:off x="616387" y="4789408"/>
            <a:ext cx="440174" cy="440174"/>
          </a:xfrm>
          <a:prstGeom prst="rect">
            <a:avLst/>
          </a:prstGeom>
        </p:spPr>
      </p:pic>
      <p:sp>
        <p:nvSpPr>
          <p:cNvPr id="13" name="Text 6"/>
          <p:cNvSpPr/>
          <p:nvPr/>
        </p:nvSpPr>
        <p:spPr>
          <a:xfrm>
            <a:off x="616387" y="5405676"/>
            <a:ext cx="2721412" cy="275153"/>
          </a:xfrm>
          <a:prstGeom prst="rect">
            <a:avLst/>
          </a:prstGeom>
          <a:noFill/>
          <a:ln/>
        </p:spPr>
        <p:txBody>
          <a:bodyPr wrap="none" rtlCol="0" anchor="t"/>
          <a:lstStyle/>
          <a:p>
            <a:pPr marL="0" indent="0" algn="l">
              <a:lnSpc>
                <a:spcPts val="2167"/>
              </a:lnSpc>
              <a:buNone/>
            </a:pPr>
            <a:r>
              <a:rPr lang="en-US" sz="1733" dirty="0">
                <a:solidFill>
                  <a:srgbClr val="E0D6DE"/>
                </a:solidFill>
                <a:latin typeface="Sora" pitchFamily="34" charset="0"/>
                <a:ea typeface="Sora" pitchFamily="34" charset="-122"/>
                <a:cs typeface="Sora" pitchFamily="34" charset="-120"/>
              </a:rPr>
              <a:t>Real-Time Classification</a:t>
            </a:r>
            <a:endParaRPr lang="en-US" sz="1733" dirty="0"/>
          </a:p>
        </p:txBody>
      </p:sp>
      <p:sp>
        <p:nvSpPr>
          <p:cNvPr id="14" name="Text 7"/>
          <p:cNvSpPr/>
          <p:nvPr/>
        </p:nvSpPr>
        <p:spPr>
          <a:xfrm>
            <a:off x="616387" y="5786438"/>
            <a:ext cx="3823573" cy="845106"/>
          </a:xfrm>
          <a:prstGeom prst="rect">
            <a:avLst/>
          </a:prstGeom>
          <a:noFill/>
          <a:ln/>
        </p:spPr>
        <p:txBody>
          <a:bodyPr wrap="square" rtlCol="0" anchor="t"/>
          <a:lstStyle/>
          <a:p>
            <a:pPr marL="0" indent="0" algn="l">
              <a:lnSpc>
                <a:spcPts val="2219"/>
              </a:lnSpc>
              <a:buNone/>
            </a:pPr>
            <a:r>
              <a:rPr lang="en-US" sz="1387" dirty="0">
                <a:solidFill>
                  <a:srgbClr val="E0D6DE"/>
                </a:solidFill>
                <a:latin typeface="Noto Sans TC" pitchFamily="34" charset="0"/>
                <a:ea typeface="Noto Sans TC" pitchFamily="34" charset="-122"/>
                <a:cs typeface="Noto Sans TC" pitchFamily="34" charset="-120"/>
              </a:rPr>
              <a:t>The GUI provides instant classification results, allowing users to determine the spam status of a message in real time.</a:t>
            </a:r>
            <a:endParaRPr lang="en-US" sz="1387" dirty="0"/>
          </a:p>
        </p:txBody>
      </p:sp>
      <p:pic>
        <p:nvPicPr>
          <p:cNvPr id="15" name="Image 5" descr="preencoded.png"/>
          <p:cNvPicPr>
            <a:picLocks noChangeAspect="1"/>
          </p:cNvPicPr>
          <p:nvPr/>
        </p:nvPicPr>
        <p:blipFill>
          <a:blip r:embed="rId7"/>
          <a:stretch>
            <a:fillRect/>
          </a:stretch>
        </p:blipFill>
        <p:spPr>
          <a:xfrm>
            <a:off x="4704040" y="4789408"/>
            <a:ext cx="440174" cy="440174"/>
          </a:xfrm>
          <a:prstGeom prst="rect">
            <a:avLst/>
          </a:prstGeom>
        </p:spPr>
      </p:pic>
      <p:sp>
        <p:nvSpPr>
          <p:cNvPr id="16" name="Text 8"/>
          <p:cNvSpPr/>
          <p:nvPr/>
        </p:nvSpPr>
        <p:spPr>
          <a:xfrm>
            <a:off x="4704040" y="5405676"/>
            <a:ext cx="3823573" cy="550307"/>
          </a:xfrm>
          <a:prstGeom prst="rect">
            <a:avLst/>
          </a:prstGeom>
          <a:noFill/>
          <a:ln/>
        </p:spPr>
        <p:txBody>
          <a:bodyPr wrap="square" rtlCol="0" anchor="t"/>
          <a:lstStyle/>
          <a:p>
            <a:pPr marL="0" indent="0" algn="l">
              <a:lnSpc>
                <a:spcPts val="2167"/>
              </a:lnSpc>
              <a:buNone/>
            </a:pPr>
            <a:r>
              <a:rPr lang="en-US" sz="1733" dirty="0">
                <a:solidFill>
                  <a:srgbClr val="E0D6DE"/>
                </a:solidFill>
                <a:latin typeface="Sora" pitchFamily="34" charset="0"/>
                <a:ea typeface="Sora" pitchFamily="34" charset="-122"/>
                <a:cs typeface="Sora" pitchFamily="34" charset="-120"/>
              </a:rPr>
              <a:t>Visualization and Confidence Score</a:t>
            </a:r>
            <a:endParaRPr lang="en-US" sz="1733" dirty="0"/>
          </a:p>
        </p:txBody>
      </p:sp>
      <p:sp>
        <p:nvSpPr>
          <p:cNvPr id="17" name="Text 9"/>
          <p:cNvSpPr/>
          <p:nvPr/>
        </p:nvSpPr>
        <p:spPr>
          <a:xfrm>
            <a:off x="4704040" y="6061591"/>
            <a:ext cx="3823573" cy="845106"/>
          </a:xfrm>
          <a:prstGeom prst="rect">
            <a:avLst/>
          </a:prstGeom>
          <a:noFill/>
          <a:ln/>
        </p:spPr>
        <p:txBody>
          <a:bodyPr wrap="square" rtlCol="0" anchor="t"/>
          <a:lstStyle/>
          <a:p>
            <a:pPr marL="0" indent="0" algn="l">
              <a:lnSpc>
                <a:spcPts val="2219"/>
              </a:lnSpc>
              <a:buNone/>
            </a:pPr>
            <a:r>
              <a:rPr lang="en-US" sz="1387" dirty="0">
                <a:solidFill>
                  <a:srgbClr val="E0D6DE"/>
                </a:solidFill>
                <a:latin typeface="Noto Sans TC" pitchFamily="34" charset="0"/>
                <a:ea typeface="Noto Sans TC" pitchFamily="34" charset="-122"/>
                <a:cs typeface="Noto Sans TC" pitchFamily="34" charset="-120"/>
              </a:rPr>
              <a:t>The GUI presents the classification result along with a confidence score, indicating the model's level of certainty in its prediction.</a:t>
            </a:r>
            <a:endParaRPr lang="en-US" sz="1387" dirty="0"/>
          </a:p>
        </p:txBody>
      </p:sp>
      <p:pic>
        <p:nvPicPr>
          <p:cNvPr id="20" name="Picture 19" descr="A red paper boat with black text&#10;&#10;Description automatically generated">
            <a:extLst>
              <a:ext uri="{FF2B5EF4-FFF2-40B4-BE49-F238E27FC236}">
                <a16:creationId xmlns:a16="http://schemas.microsoft.com/office/drawing/2014/main" id="{60DC7C81-A3D5-9DA6-7C3E-C973E2985E51}"/>
              </a:ext>
            </a:extLst>
          </p:cNvPr>
          <p:cNvPicPr>
            <a:picLocks noChangeAspect="1"/>
          </p:cNvPicPr>
          <p:nvPr/>
        </p:nvPicPr>
        <p:blipFill>
          <a:blip r:embed="rId8"/>
          <a:stretch>
            <a:fillRect/>
          </a:stretch>
        </p:blipFill>
        <p:spPr>
          <a:xfrm>
            <a:off x="7910632" y="1539164"/>
            <a:ext cx="6989891" cy="4091132"/>
          </a:xfrm>
          <a:prstGeom prst="rect">
            <a:avLst/>
          </a:prstGeom>
          <a:ln>
            <a:noFill/>
          </a:ln>
          <a:effectLst>
            <a:outerShdw blurRad="190500" algn="tl" rotWithShape="0">
              <a:srgbClr val="000000">
                <a:alpha val="7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2835235"/>
          </a:xfrm>
          <a:prstGeom prst="rect">
            <a:avLst/>
          </a:prstGeom>
        </p:spPr>
      </p:pic>
      <p:sp>
        <p:nvSpPr>
          <p:cNvPr id="5" name="Text 1"/>
          <p:cNvSpPr/>
          <p:nvPr/>
        </p:nvSpPr>
        <p:spPr>
          <a:xfrm>
            <a:off x="793790" y="3546396"/>
            <a:ext cx="7852648" cy="708779"/>
          </a:xfrm>
          <a:prstGeom prst="rect">
            <a:avLst/>
          </a:prstGeom>
          <a:noFill/>
          <a:ln/>
        </p:spPr>
        <p:txBody>
          <a:bodyPr wrap="none" rtlCol="0" anchor="t"/>
          <a:lstStyle/>
          <a:p>
            <a:pPr marL="0" indent="0">
              <a:lnSpc>
                <a:spcPts val="5581"/>
              </a:lnSpc>
              <a:buNone/>
            </a:pPr>
            <a:r>
              <a:rPr lang="en-US" sz="4465" dirty="0">
                <a:solidFill>
                  <a:srgbClr val="B380FF"/>
                </a:solidFill>
                <a:latin typeface="Sora" pitchFamily="34" charset="0"/>
                <a:ea typeface="Sora" pitchFamily="34" charset="-122"/>
                <a:cs typeface="Sora" pitchFamily="34" charset="-120"/>
              </a:rPr>
              <a:t>Challenges and Limitations</a:t>
            </a:r>
            <a:endParaRPr lang="en-US" sz="4465" dirty="0"/>
          </a:p>
        </p:txBody>
      </p:sp>
      <p:sp>
        <p:nvSpPr>
          <p:cNvPr id="6" name="Shape 2"/>
          <p:cNvSpPr/>
          <p:nvPr/>
        </p:nvSpPr>
        <p:spPr>
          <a:xfrm>
            <a:off x="793790" y="4850487"/>
            <a:ext cx="510302" cy="510302"/>
          </a:xfrm>
          <a:prstGeom prst="roundRect">
            <a:avLst>
              <a:gd name="adj" fmla="val 8001"/>
            </a:avLst>
          </a:prstGeom>
          <a:solidFill>
            <a:srgbClr val="26262B"/>
          </a:solidFill>
          <a:ln/>
        </p:spPr>
        <p:txBody>
          <a:bodyPr/>
          <a:lstStyle/>
          <a:p>
            <a:endParaRPr lang="en-IN"/>
          </a:p>
        </p:txBody>
      </p:sp>
      <p:sp>
        <p:nvSpPr>
          <p:cNvPr id="7" name="Text 3"/>
          <p:cNvSpPr/>
          <p:nvPr/>
        </p:nvSpPr>
        <p:spPr>
          <a:xfrm>
            <a:off x="976908" y="4935498"/>
            <a:ext cx="143947" cy="340281"/>
          </a:xfrm>
          <a:prstGeom prst="rect">
            <a:avLst/>
          </a:prstGeom>
          <a:noFill/>
          <a:ln/>
        </p:spPr>
        <p:txBody>
          <a:bodyPr wrap="none" rtlCol="0" anchor="t"/>
          <a:lstStyle/>
          <a:p>
            <a:pPr marL="0" indent="0" algn="ctr">
              <a:lnSpc>
                <a:spcPts val="2679"/>
              </a:lnSpc>
              <a:buNone/>
            </a:pPr>
            <a:r>
              <a:rPr lang="en-US" sz="2679" dirty="0">
                <a:solidFill>
                  <a:srgbClr val="E0D6DE"/>
                </a:solidFill>
                <a:latin typeface="Sora" pitchFamily="34" charset="0"/>
                <a:ea typeface="Sora" pitchFamily="34" charset="-122"/>
                <a:cs typeface="Sora" pitchFamily="34" charset="-120"/>
              </a:rPr>
              <a:t>1</a:t>
            </a:r>
            <a:endParaRPr lang="en-US" sz="2679" dirty="0"/>
          </a:p>
        </p:txBody>
      </p:sp>
      <p:sp>
        <p:nvSpPr>
          <p:cNvPr id="8" name="Text 4"/>
          <p:cNvSpPr/>
          <p:nvPr/>
        </p:nvSpPr>
        <p:spPr>
          <a:xfrm>
            <a:off x="1530906" y="4850487"/>
            <a:ext cx="3221355" cy="354330"/>
          </a:xfrm>
          <a:prstGeom prst="rect">
            <a:avLst/>
          </a:prstGeom>
          <a:noFill/>
          <a:ln/>
        </p:spPr>
        <p:txBody>
          <a:bodyPr wrap="none" rtlCol="0" anchor="t"/>
          <a:lstStyle/>
          <a:p>
            <a:pPr marL="0" indent="0">
              <a:lnSpc>
                <a:spcPts val="2791"/>
              </a:lnSpc>
              <a:buNone/>
            </a:pPr>
            <a:r>
              <a:rPr lang="en-US" sz="2233" dirty="0">
                <a:solidFill>
                  <a:srgbClr val="E0D6DE"/>
                </a:solidFill>
                <a:latin typeface="Sora" pitchFamily="34" charset="0"/>
                <a:ea typeface="Sora" pitchFamily="34" charset="-122"/>
                <a:cs typeface="Sora" pitchFamily="34" charset="-120"/>
              </a:rPr>
              <a:t>Evolving Spam Tactics</a:t>
            </a:r>
            <a:endParaRPr lang="en-US" sz="2233" dirty="0"/>
          </a:p>
        </p:txBody>
      </p:sp>
      <p:sp>
        <p:nvSpPr>
          <p:cNvPr id="9" name="Text 5"/>
          <p:cNvSpPr/>
          <p:nvPr/>
        </p:nvSpPr>
        <p:spPr>
          <a:xfrm>
            <a:off x="1530906" y="5340906"/>
            <a:ext cx="3459242" cy="1814513"/>
          </a:xfrm>
          <a:prstGeom prst="rect">
            <a:avLst/>
          </a:prstGeom>
          <a:noFill/>
          <a:ln/>
        </p:spPr>
        <p:txBody>
          <a:bodyPr wrap="square" rtlCol="0" anchor="t"/>
          <a:lstStyle/>
          <a:p>
            <a:pPr marL="0" indent="0">
              <a:lnSpc>
                <a:spcPts val="2858"/>
              </a:lnSpc>
              <a:buNone/>
            </a:pPr>
            <a:r>
              <a:rPr lang="en-US" sz="1786" dirty="0">
                <a:solidFill>
                  <a:srgbClr val="E0D6DE"/>
                </a:solidFill>
                <a:latin typeface="Noto Sans TC" pitchFamily="34" charset="0"/>
                <a:ea typeface="Noto Sans TC" pitchFamily="34" charset="-122"/>
                <a:cs typeface="Noto Sans TC" pitchFamily="34" charset="-120"/>
              </a:rPr>
              <a:t>Spammers are constantly adapting their techniques, making it challenging to keep the model up-to-date and effective.</a:t>
            </a:r>
            <a:endParaRPr lang="en-US" sz="1786" dirty="0"/>
          </a:p>
        </p:txBody>
      </p:sp>
      <p:sp>
        <p:nvSpPr>
          <p:cNvPr id="10" name="Shape 6"/>
          <p:cNvSpPr/>
          <p:nvPr/>
        </p:nvSpPr>
        <p:spPr>
          <a:xfrm>
            <a:off x="5216962" y="4850487"/>
            <a:ext cx="510302" cy="510302"/>
          </a:xfrm>
          <a:prstGeom prst="roundRect">
            <a:avLst>
              <a:gd name="adj" fmla="val 8001"/>
            </a:avLst>
          </a:prstGeom>
          <a:solidFill>
            <a:srgbClr val="26262B"/>
          </a:solidFill>
          <a:ln/>
        </p:spPr>
        <p:txBody>
          <a:bodyPr/>
          <a:lstStyle/>
          <a:p>
            <a:endParaRPr lang="en-IN"/>
          </a:p>
        </p:txBody>
      </p:sp>
      <p:sp>
        <p:nvSpPr>
          <p:cNvPr id="11" name="Text 7"/>
          <p:cNvSpPr/>
          <p:nvPr/>
        </p:nvSpPr>
        <p:spPr>
          <a:xfrm>
            <a:off x="5366147" y="4935498"/>
            <a:ext cx="211931" cy="340281"/>
          </a:xfrm>
          <a:prstGeom prst="rect">
            <a:avLst/>
          </a:prstGeom>
          <a:noFill/>
          <a:ln/>
        </p:spPr>
        <p:txBody>
          <a:bodyPr wrap="none" rtlCol="0" anchor="t"/>
          <a:lstStyle/>
          <a:p>
            <a:pPr marL="0" indent="0" algn="ctr">
              <a:lnSpc>
                <a:spcPts val="2679"/>
              </a:lnSpc>
              <a:buNone/>
            </a:pPr>
            <a:r>
              <a:rPr lang="en-US" sz="2679" dirty="0">
                <a:solidFill>
                  <a:srgbClr val="E0D6DE"/>
                </a:solidFill>
                <a:latin typeface="Sora" pitchFamily="34" charset="0"/>
                <a:ea typeface="Sora" pitchFamily="34" charset="-122"/>
                <a:cs typeface="Sora" pitchFamily="34" charset="-120"/>
              </a:rPr>
              <a:t>2</a:t>
            </a:r>
            <a:endParaRPr lang="en-US" sz="2679" dirty="0"/>
          </a:p>
        </p:txBody>
      </p:sp>
      <p:sp>
        <p:nvSpPr>
          <p:cNvPr id="12" name="Text 8"/>
          <p:cNvSpPr/>
          <p:nvPr/>
        </p:nvSpPr>
        <p:spPr>
          <a:xfrm>
            <a:off x="5954078" y="4850487"/>
            <a:ext cx="3163014" cy="354330"/>
          </a:xfrm>
          <a:prstGeom prst="rect">
            <a:avLst/>
          </a:prstGeom>
          <a:noFill/>
          <a:ln/>
        </p:spPr>
        <p:txBody>
          <a:bodyPr wrap="none" rtlCol="0" anchor="t"/>
          <a:lstStyle/>
          <a:p>
            <a:pPr marL="0" indent="0">
              <a:lnSpc>
                <a:spcPts val="2791"/>
              </a:lnSpc>
              <a:buNone/>
            </a:pPr>
            <a:r>
              <a:rPr lang="en-US" sz="2233" dirty="0">
                <a:solidFill>
                  <a:srgbClr val="E0D6DE"/>
                </a:solidFill>
                <a:latin typeface="Sora" pitchFamily="34" charset="0"/>
                <a:ea typeface="Sora" pitchFamily="34" charset="-122"/>
                <a:cs typeface="Sora" pitchFamily="34" charset="-120"/>
              </a:rPr>
              <a:t>New Words and Slang</a:t>
            </a:r>
            <a:endParaRPr lang="en-US" sz="2233" dirty="0"/>
          </a:p>
        </p:txBody>
      </p:sp>
      <p:sp>
        <p:nvSpPr>
          <p:cNvPr id="13" name="Text 9"/>
          <p:cNvSpPr/>
          <p:nvPr/>
        </p:nvSpPr>
        <p:spPr>
          <a:xfrm>
            <a:off x="5954078" y="5340906"/>
            <a:ext cx="3459242" cy="1451610"/>
          </a:xfrm>
          <a:prstGeom prst="rect">
            <a:avLst/>
          </a:prstGeom>
          <a:noFill/>
          <a:ln/>
        </p:spPr>
        <p:txBody>
          <a:bodyPr wrap="square" rtlCol="0" anchor="t"/>
          <a:lstStyle/>
          <a:p>
            <a:pPr marL="0" indent="0">
              <a:lnSpc>
                <a:spcPts val="2858"/>
              </a:lnSpc>
              <a:buNone/>
            </a:pPr>
            <a:r>
              <a:rPr lang="en-US" sz="1786" dirty="0">
                <a:solidFill>
                  <a:srgbClr val="E0D6DE"/>
                </a:solidFill>
                <a:latin typeface="Noto Sans TC" pitchFamily="34" charset="0"/>
                <a:ea typeface="Noto Sans TC" pitchFamily="34" charset="-122"/>
                <a:cs typeface="Noto Sans TC" pitchFamily="34" charset="-120"/>
              </a:rPr>
              <a:t>The emergence of new words, slang, and internet jargon can make it difficult for the model to recognize spam patterns.</a:t>
            </a:r>
            <a:endParaRPr lang="en-US" sz="1786" dirty="0"/>
          </a:p>
        </p:txBody>
      </p:sp>
      <p:sp>
        <p:nvSpPr>
          <p:cNvPr id="14" name="Shape 10"/>
          <p:cNvSpPr/>
          <p:nvPr/>
        </p:nvSpPr>
        <p:spPr>
          <a:xfrm>
            <a:off x="9640133" y="4850487"/>
            <a:ext cx="510302" cy="510302"/>
          </a:xfrm>
          <a:prstGeom prst="roundRect">
            <a:avLst>
              <a:gd name="adj" fmla="val 8001"/>
            </a:avLst>
          </a:prstGeom>
          <a:solidFill>
            <a:srgbClr val="26262B"/>
          </a:solidFill>
          <a:ln/>
        </p:spPr>
        <p:txBody>
          <a:bodyPr/>
          <a:lstStyle/>
          <a:p>
            <a:endParaRPr lang="en-IN"/>
          </a:p>
        </p:txBody>
      </p:sp>
      <p:sp>
        <p:nvSpPr>
          <p:cNvPr id="15" name="Text 11"/>
          <p:cNvSpPr/>
          <p:nvPr/>
        </p:nvSpPr>
        <p:spPr>
          <a:xfrm>
            <a:off x="9789795" y="4935498"/>
            <a:ext cx="210979" cy="340281"/>
          </a:xfrm>
          <a:prstGeom prst="rect">
            <a:avLst/>
          </a:prstGeom>
          <a:noFill/>
          <a:ln/>
        </p:spPr>
        <p:txBody>
          <a:bodyPr wrap="none" rtlCol="0" anchor="t"/>
          <a:lstStyle/>
          <a:p>
            <a:pPr marL="0" indent="0" algn="ctr">
              <a:lnSpc>
                <a:spcPts val="2679"/>
              </a:lnSpc>
              <a:buNone/>
            </a:pPr>
            <a:r>
              <a:rPr lang="en-US" sz="2679" dirty="0">
                <a:solidFill>
                  <a:srgbClr val="E0D6DE"/>
                </a:solidFill>
                <a:latin typeface="Sora" pitchFamily="34" charset="0"/>
                <a:ea typeface="Sora" pitchFamily="34" charset="-122"/>
                <a:cs typeface="Sora" pitchFamily="34" charset="-120"/>
              </a:rPr>
              <a:t>3</a:t>
            </a:r>
            <a:endParaRPr lang="en-US" sz="2679" dirty="0"/>
          </a:p>
        </p:txBody>
      </p:sp>
      <p:sp>
        <p:nvSpPr>
          <p:cNvPr id="16" name="Text 12"/>
          <p:cNvSpPr/>
          <p:nvPr/>
        </p:nvSpPr>
        <p:spPr>
          <a:xfrm>
            <a:off x="10377249" y="4850487"/>
            <a:ext cx="2835235" cy="354330"/>
          </a:xfrm>
          <a:prstGeom prst="rect">
            <a:avLst/>
          </a:prstGeom>
          <a:noFill/>
          <a:ln/>
        </p:spPr>
        <p:txBody>
          <a:bodyPr wrap="none" rtlCol="0" anchor="t"/>
          <a:lstStyle/>
          <a:p>
            <a:pPr marL="0" indent="0">
              <a:lnSpc>
                <a:spcPts val="2791"/>
              </a:lnSpc>
              <a:buNone/>
            </a:pPr>
            <a:r>
              <a:rPr lang="en-US" sz="2233" dirty="0">
                <a:solidFill>
                  <a:srgbClr val="E0D6DE"/>
                </a:solidFill>
                <a:latin typeface="Sora" pitchFamily="34" charset="0"/>
                <a:ea typeface="Sora" pitchFamily="34" charset="-122"/>
                <a:cs typeface="Sora" pitchFamily="34" charset="-120"/>
              </a:rPr>
              <a:t>False Positives</a:t>
            </a:r>
            <a:endParaRPr lang="en-US" sz="2233" dirty="0"/>
          </a:p>
        </p:txBody>
      </p:sp>
      <p:sp>
        <p:nvSpPr>
          <p:cNvPr id="17" name="Text 13"/>
          <p:cNvSpPr/>
          <p:nvPr/>
        </p:nvSpPr>
        <p:spPr>
          <a:xfrm>
            <a:off x="10377249" y="5340906"/>
            <a:ext cx="3459242" cy="2177415"/>
          </a:xfrm>
          <a:prstGeom prst="rect">
            <a:avLst/>
          </a:prstGeom>
          <a:noFill/>
          <a:ln/>
        </p:spPr>
        <p:txBody>
          <a:bodyPr wrap="square" rtlCol="0" anchor="t"/>
          <a:lstStyle/>
          <a:p>
            <a:pPr marL="0" indent="0">
              <a:lnSpc>
                <a:spcPts val="2858"/>
              </a:lnSpc>
              <a:buNone/>
            </a:pPr>
            <a:r>
              <a:rPr lang="en-US" sz="1786" dirty="0">
                <a:solidFill>
                  <a:srgbClr val="E0D6DE"/>
                </a:solidFill>
                <a:latin typeface="Noto Sans TC" pitchFamily="34" charset="0"/>
                <a:ea typeface="Noto Sans TC" pitchFamily="34" charset="-122"/>
                <a:cs typeface="Noto Sans TC" pitchFamily="34" charset="-120"/>
              </a:rPr>
              <a:t>In some cases, the model may incorrectly classify legitimate messages as spam, leading to user inconvenience and the potential loss of important information.</a:t>
            </a:r>
            <a:endParaRPr lang="en-US" sz="1786"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280190" y="1965722"/>
            <a:ext cx="7556421" cy="1417558"/>
          </a:xfrm>
          <a:prstGeom prst="rect">
            <a:avLst/>
          </a:prstGeom>
          <a:noFill/>
          <a:ln/>
        </p:spPr>
        <p:txBody>
          <a:bodyPr wrap="square" rtlCol="0" anchor="t"/>
          <a:lstStyle/>
          <a:p>
            <a:pPr marL="0" indent="0">
              <a:lnSpc>
                <a:spcPts val="5581"/>
              </a:lnSpc>
              <a:buNone/>
            </a:pPr>
            <a:r>
              <a:rPr lang="en-US" sz="4465" dirty="0">
                <a:solidFill>
                  <a:srgbClr val="B380FF"/>
                </a:solidFill>
                <a:latin typeface="Sora" pitchFamily="34" charset="0"/>
                <a:ea typeface="Sora" pitchFamily="34" charset="-122"/>
                <a:cs typeface="Sora" pitchFamily="34" charset="-120"/>
              </a:rPr>
              <a:t>Conclusion and Future Enhancements</a:t>
            </a:r>
            <a:endParaRPr lang="en-US" sz="4465" dirty="0"/>
          </a:p>
        </p:txBody>
      </p:sp>
      <p:sp>
        <p:nvSpPr>
          <p:cNvPr id="6" name="Text 2"/>
          <p:cNvSpPr/>
          <p:nvPr/>
        </p:nvSpPr>
        <p:spPr>
          <a:xfrm>
            <a:off x="6280190" y="3723442"/>
            <a:ext cx="7556421" cy="2540318"/>
          </a:xfrm>
          <a:prstGeom prst="rect">
            <a:avLst/>
          </a:prstGeom>
          <a:noFill/>
          <a:ln/>
        </p:spPr>
        <p:txBody>
          <a:bodyPr wrap="square" rtlCol="0" anchor="t"/>
          <a:lstStyle/>
          <a:p>
            <a:pPr marL="0" indent="0">
              <a:lnSpc>
                <a:spcPts val="2858"/>
              </a:lnSpc>
              <a:buNone/>
            </a:pPr>
            <a:r>
              <a:rPr lang="en-US" sz="1786" dirty="0">
                <a:solidFill>
                  <a:srgbClr val="E0D6DE"/>
                </a:solidFill>
                <a:latin typeface="Noto Sans TC" pitchFamily="34" charset="0"/>
                <a:ea typeface="Noto Sans TC" pitchFamily="34" charset="-122"/>
                <a:cs typeface="Noto Sans TC" pitchFamily="34" charset="-120"/>
              </a:rPr>
              <a:t>Our SMS Spam Classifier project successfully demonstrated the effectiveness of machine learning in combating spam. The project provides a valuable tool for filtering unwanted messages and improving the user experience. In the future, we plan to explore techniques for handling evolving spam tactics, enhancing the model's ability to adapt to new words and slang, and minimizing the occurrence of false positives.</a:t>
            </a:r>
            <a:endParaRPr lang="en-US" sz="1786"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TotalTime>
  <Words>930</Words>
  <Application>Microsoft Office PowerPoint</Application>
  <PresentationFormat>Custom</PresentationFormat>
  <Paragraphs>77</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Noto Sans TC</vt:lpstr>
      <vt:lpstr>Sora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Prachet Sahoo</cp:lastModifiedBy>
  <cp:revision>2</cp:revision>
  <dcterms:created xsi:type="dcterms:W3CDTF">2024-07-13T06:13:58Z</dcterms:created>
  <dcterms:modified xsi:type="dcterms:W3CDTF">2024-07-13T06:22:07Z</dcterms:modified>
</cp:coreProperties>
</file>